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Lst>
  <p:sldSz cy="5143500" cx="9144000"/>
  <p:notesSz cx="6858000" cy="9144000"/>
  <p:embeddedFontLst>
    <p:embeddedFont>
      <p:font typeface="Roboto"/>
      <p:regular r:id="rId88"/>
      <p:bold r:id="rId89"/>
      <p:italic r:id="rId90"/>
      <p:boldItalic r:id="rId91"/>
    </p:embeddedFont>
    <p:embeddedFont>
      <p:font typeface="Merriweather Black"/>
      <p:bold r:id="rId92"/>
      <p:boldItalic r:id="rId93"/>
    </p:embeddedFont>
    <p:embeddedFont>
      <p:font typeface="Merriweather"/>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B2321EB-22B5-45E6-8DA8-624A58DE62B1}">
  <a:tblStyle styleId="{CB2321EB-22B5-45E6-8DA8-624A58DE62B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Merriweather-bold.fntdata"/><Relationship Id="rId94" Type="http://schemas.openxmlformats.org/officeDocument/2006/relationships/font" Target="fonts/Merriweather-regular.fntdata"/><Relationship Id="rId97" Type="http://schemas.openxmlformats.org/officeDocument/2006/relationships/font" Target="fonts/Merriweather-boldItalic.fntdata"/><Relationship Id="rId96" Type="http://schemas.openxmlformats.org/officeDocument/2006/relationships/font" Target="fonts/Merriweather-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boldItalic.fntdata"/><Relationship Id="rId90" Type="http://schemas.openxmlformats.org/officeDocument/2006/relationships/font" Target="fonts/Roboto-italic.fntdata"/><Relationship Id="rId93" Type="http://schemas.openxmlformats.org/officeDocument/2006/relationships/font" Target="fonts/MerriweatherBlack-boldItalic.fntdata"/><Relationship Id="rId92" Type="http://schemas.openxmlformats.org/officeDocument/2006/relationships/font" Target="fonts/MerriweatherBlack-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font" Target="fonts/Roboto-regular.fntdata"/><Relationship Id="rId87" Type="http://schemas.openxmlformats.org/officeDocument/2006/relationships/slide" Target="slides/slide82.xml"/><Relationship Id="rId89" Type="http://schemas.openxmlformats.org/officeDocument/2006/relationships/font" Target="fonts/Roboto-bold.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c1c45e395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c1c45e395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bd401b115d_4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bd401b115d_4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bd401b115d_1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bd401b115d_1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bd401b115d_1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bd401b115d_1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bc7008e324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bc7008e324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bc95ca8ca8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bc95ca8ca8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rPr>
              <a:t>Macro-average precision là trung bình cộng của các precision theo class, tương tự với Macro-average recall</a:t>
            </a:r>
            <a:endParaRPr sz="1200">
              <a:solidFill>
                <a:schemeClr val="dk1"/>
              </a:solidFill>
              <a:highlight>
                <a:srgbClr val="FFFFFF"/>
              </a:highlight>
            </a:endParaRPr>
          </a:p>
          <a:p>
            <a:pPr indent="0" lvl="0" marL="0" rtl="0" algn="just">
              <a:lnSpc>
                <a:spcPct val="115000"/>
              </a:lnSpc>
              <a:spcBef>
                <a:spcPts val="0"/>
              </a:spcBef>
              <a:spcAft>
                <a:spcPts val="900"/>
              </a:spcAft>
              <a:buNone/>
            </a:pPr>
            <a:r>
              <a:rPr lang="en" sz="1200">
                <a:solidFill>
                  <a:schemeClr val="dk1"/>
                </a:solidFill>
                <a:highlight>
                  <a:srgbClr val="FFFFFF"/>
                </a:highlight>
              </a:rPr>
              <a:t>Macro-average F-Score cũng được tính tương tự như F-score nhưng dựa trên macro-average precision và macro-average recall.</a:t>
            </a:r>
            <a:endParaRPr sz="1200">
              <a:solidFill>
                <a:schemeClr val="dk1"/>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bd401b115d_4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bd401b115d_4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lnSpc>
                <a:spcPct val="150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Normalize: sử dụng hoặc không sử dụng lớp normalize.</a:t>
            </a:r>
            <a:endParaRPr>
              <a:solidFill>
                <a:schemeClr val="dk1"/>
              </a:solidFill>
              <a:latin typeface="Roboto"/>
              <a:ea typeface="Roboto"/>
              <a:cs typeface="Roboto"/>
              <a:sym typeface="Roboto"/>
            </a:endParaRPr>
          </a:p>
          <a:p>
            <a:pPr indent="-298450" lvl="0" marL="457200" rtl="0" algn="just">
              <a:lnSpc>
                <a:spcPct val="150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Epoch: sử dụng early stopping để lấy được giá trị validation tại thời điểm hàm loss trên tập validation đạt kết quả tốt nhất.</a:t>
            </a:r>
            <a:endParaRPr>
              <a:solidFill>
                <a:schemeClr val="dk1"/>
              </a:solidFill>
              <a:latin typeface="Roboto"/>
              <a:ea typeface="Roboto"/>
              <a:cs typeface="Roboto"/>
              <a:sym typeface="Roboto"/>
            </a:endParaRPr>
          </a:p>
          <a:p>
            <a:pPr indent="-298450" lvl="0" marL="457200" rtl="0" algn="just">
              <a:lnSpc>
                <a:spcPct val="150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Learning rate: scheduler (với step là Linear) trong quá trình fine tune/ training.</a:t>
            </a:r>
            <a:endParaRPr>
              <a:solidFill>
                <a:schemeClr val="dk1"/>
              </a:solidFill>
              <a:latin typeface="Roboto"/>
              <a:ea typeface="Roboto"/>
              <a:cs typeface="Roboto"/>
              <a:sym typeface="Roboto"/>
            </a:endParaRPr>
          </a:p>
          <a:p>
            <a:pPr indent="-298450" lvl="0" marL="457200" rtl="0" algn="just">
              <a:lnSpc>
                <a:spcPct val="150000"/>
              </a:lnSpc>
              <a:spcBef>
                <a:spcPts val="0"/>
              </a:spcBef>
              <a:spcAft>
                <a:spcPts val="0"/>
              </a:spcAft>
              <a:buClr>
                <a:schemeClr val="dk1"/>
              </a:buClr>
              <a:buSzPts val="1100"/>
              <a:buFont typeface="Roboto"/>
              <a:buChar char="-"/>
            </a:pPr>
            <a:r>
              <a:rPr lang="en">
                <a:solidFill>
                  <a:schemeClr val="dk1"/>
                </a:solidFill>
                <a:latin typeface="Roboto"/>
                <a:ea typeface="Roboto"/>
                <a:cs typeface="Roboto"/>
                <a:sym typeface="Roboto"/>
              </a:rPr>
              <a:t>Optimizer: Stochastic Gradient Descent, Adam</a:t>
            </a:r>
            <a:endParaRPr sz="1200">
              <a:solidFill>
                <a:schemeClr val="dk1"/>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bc7008e324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bc7008e324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bc7008e324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bc7008e324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bc7008e324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bc7008e324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9bb8b22931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9bb8b22931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bc7008e324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bc7008e324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a1c9dfcaa3_2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a1c9dfcaa3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a1c9dfcaa3_2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a1c9dfcaa3_2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bc95ca8ca8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bc95ca8ca8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bc95ca8ca8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bc95ca8ca8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bc95ca8ca8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bc95ca8ca8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bc95ca8ca8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bc95ca8ca8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bc95ca8ca8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bc95ca8ca8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bc95ca8ca8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bc95ca8ca8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bc95ca8ca8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bc95ca8ca8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1c9dfcaa3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a1c9dfcaa3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bc95ca8ca8_2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bc95ca8ca8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bc95ca8ca8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bc95ca8ca8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bc95ca8ca8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bc95ca8ca8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bc95ca8ca8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bc95ca8ca8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bc95ca8ca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bc95ca8ca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bd401b115d_2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bd401b115d_2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bd401b115d_2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bd401b115d_2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bd401b115d_1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bd401b115d_1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bc95ca8ca8_1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bc95ca8ca8_1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bc95ca8ca8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bc95ca8ca8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bc95ca8ca8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bc95ca8ca8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bc95ca8ca8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bc95ca8ca8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bd401b115d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bd401b115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11111"/>
                </a:solidFill>
                <a:highlight>
                  <a:srgbClr val="FFFFFF"/>
                </a:highlight>
              </a:rPr>
              <a:t>Ý tưởng của thuật toán này khá cơ bản. Dựa trên mô hình word2vec, ta thêm vào một vector khác (được gọi là Paragraph ID). Sau khi train mô hình, ta trích rút từ kết quả đầu ra vector có Paragraph ID</a:t>
            </a:r>
            <a:endParaRPr sz="1300">
              <a:solidFill>
                <a:srgbClr val="111111"/>
              </a:solidFill>
              <a:highlight>
                <a:srgbClr val="FFFFFF"/>
              </a:highlight>
            </a:endParaRPr>
          </a:p>
          <a:p>
            <a:pPr indent="0" lvl="0" marL="0" rtl="0" algn="l">
              <a:lnSpc>
                <a:spcPct val="126923"/>
              </a:lnSpc>
              <a:spcBef>
                <a:spcPts val="0"/>
              </a:spcBef>
              <a:spcAft>
                <a:spcPts val="0"/>
              </a:spcAft>
              <a:buClr>
                <a:schemeClr val="dk1"/>
              </a:buClr>
              <a:buSzPts val="1100"/>
              <a:buFont typeface="Arial"/>
              <a:buNone/>
            </a:pPr>
            <a:r>
              <a:rPr lang="en" sz="1300">
                <a:solidFill>
                  <a:schemeClr val="dk1"/>
                </a:solidFill>
                <a:highlight>
                  <a:srgbClr val="FFFFFF"/>
                </a:highlight>
              </a:rPr>
              <a:t>Nhìn mô hình này quen chứ? Đây chính là mô hình mở rộng của CBOW. Nhưng thay vì chỉ sử dụng những từ xung quanh( từ ngữ cảnh) để dự đoán từ mục tiêu, ta còn thêm một thuộc tính vector là một tài liệu vào.</a:t>
            </a:r>
            <a:endParaRPr sz="1300">
              <a:solidFill>
                <a:schemeClr val="dk1"/>
              </a:solidFill>
              <a:highlight>
                <a:srgbClr val="FFFFFF"/>
              </a:highlight>
            </a:endParaRPr>
          </a:p>
          <a:p>
            <a:pPr indent="0" lvl="0" marL="0" rtl="0" algn="l">
              <a:lnSpc>
                <a:spcPct val="126923"/>
              </a:lnSpc>
              <a:spcBef>
                <a:spcPts val="1100"/>
              </a:spcBef>
              <a:spcAft>
                <a:spcPts val="0"/>
              </a:spcAft>
              <a:buClr>
                <a:schemeClr val="dk1"/>
              </a:buClr>
              <a:buSzPts val="1100"/>
              <a:buFont typeface="Arial"/>
              <a:buNone/>
            </a:pPr>
            <a:r>
              <a:rPr lang="en" sz="1300">
                <a:solidFill>
                  <a:schemeClr val="dk1"/>
                </a:solidFill>
                <a:highlight>
                  <a:srgbClr val="FFFFFF"/>
                </a:highlight>
              </a:rPr>
              <a:t>Như vậy, khi chúng ta train vector từ W, vector văn bản D cũng sẽ được train theo cùng. Và kết quả đầu ra, mô hình sẽ đưa ra chỉ số vector của tài liệu đó.</a:t>
            </a:r>
            <a:endParaRPr sz="1300">
              <a:solidFill>
                <a:schemeClr val="dk1"/>
              </a:solidFill>
              <a:highlight>
                <a:srgbClr val="FFFFFF"/>
              </a:highlight>
            </a:endParaRPr>
          </a:p>
          <a:p>
            <a:pPr indent="0" lvl="0" marL="0" rtl="0" algn="l">
              <a:lnSpc>
                <a:spcPct val="126923"/>
              </a:lnSpc>
              <a:spcBef>
                <a:spcPts val="1100"/>
              </a:spcBef>
              <a:spcAft>
                <a:spcPts val="0"/>
              </a:spcAft>
              <a:buClr>
                <a:schemeClr val="dk1"/>
              </a:buClr>
              <a:buSzPts val="1100"/>
              <a:buFont typeface="Arial"/>
              <a:buNone/>
            </a:pPr>
            <a:r>
              <a:rPr lang="en" sz="1300">
                <a:solidFill>
                  <a:schemeClr val="dk1"/>
                </a:solidFill>
                <a:highlight>
                  <a:srgbClr val="FFFFFF"/>
                </a:highlight>
              </a:rPr>
              <a:t>Mô hình train trên được gọi là Distributed Memory version of Paragraph Vector (PV-DM). Hoạt động dựa trên việc ghi nhớ nhớ những gì còn thiếu trong ngữ cảnh, trong chủ đề, hoặc trong đoạn văn. Word vectors sẽ đại diện biểu diễn khái niệm của một từ, document vector như mô tả khái niệm cho một cấp tài liệu</a:t>
            </a:r>
            <a:endParaRPr sz="1300">
              <a:solidFill>
                <a:schemeClr val="dk1"/>
              </a:solidFill>
              <a:highlight>
                <a:srgbClr val="FFFFFF"/>
              </a:highlight>
            </a:endParaRPr>
          </a:p>
          <a:p>
            <a:pPr indent="0" lvl="0" marL="0" rtl="0" algn="l">
              <a:spcBef>
                <a:spcPts val="1100"/>
              </a:spcBef>
              <a:spcAft>
                <a:spcPts val="0"/>
              </a:spcAft>
              <a:buNone/>
            </a:pPr>
            <a:r>
              <a:t/>
            </a:r>
            <a:endParaRPr sz="1300">
              <a:solidFill>
                <a:srgbClr val="111111"/>
              </a:solidFill>
              <a:highlight>
                <a:srgbClr val="FFFFFF"/>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bd401b115d_6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bd401b115d_6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11111"/>
                </a:solidFill>
                <a:highlight>
                  <a:srgbClr val="FFFFFF"/>
                </a:highlight>
              </a:rPr>
              <a:t>Ý tưởng của thuật toán này khá cơ bản. Dựa trên mô hình word2vec, ta thêm vào một vector khác (được gọi là Paragraph ID). Sau khi train mô hình, ta trích rút từ kết quả đầu ra vector có Paragraph ID</a:t>
            </a:r>
            <a:endParaRPr sz="1300">
              <a:solidFill>
                <a:srgbClr val="111111"/>
              </a:solidFill>
              <a:highlight>
                <a:srgbClr val="FFFFFF"/>
              </a:highlight>
            </a:endParaRPr>
          </a:p>
          <a:p>
            <a:pPr indent="0" lvl="0" marL="0" rtl="0" algn="l">
              <a:lnSpc>
                <a:spcPct val="126923"/>
              </a:lnSpc>
              <a:spcBef>
                <a:spcPts val="0"/>
              </a:spcBef>
              <a:spcAft>
                <a:spcPts val="0"/>
              </a:spcAft>
              <a:buNone/>
            </a:pPr>
            <a:r>
              <a:rPr lang="en" sz="1300">
                <a:solidFill>
                  <a:schemeClr val="dk1"/>
                </a:solidFill>
                <a:highlight>
                  <a:srgbClr val="FFFFFF"/>
                </a:highlight>
              </a:rPr>
              <a:t>Nhìn mô hình này quen chứ? Đây chính là mô hình mở rộng của CBOW. Nhưng thay vì chỉ sử dụng những từ xung quanh( từ ngữ cảnh) để dự đoán từ mục tiêu, ta còn thêm một thuộc tính vector là một tài liệu vào.</a:t>
            </a:r>
            <a:endParaRPr sz="1300">
              <a:solidFill>
                <a:schemeClr val="dk1"/>
              </a:solidFill>
              <a:highlight>
                <a:srgbClr val="FFFFFF"/>
              </a:highlight>
            </a:endParaRPr>
          </a:p>
          <a:p>
            <a:pPr indent="0" lvl="0" marL="0" rtl="0" algn="l">
              <a:lnSpc>
                <a:spcPct val="126923"/>
              </a:lnSpc>
              <a:spcBef>
                <a:spcPts val="1100"/>
              </a:spcBef>
              <a:spcAft>
                <a:spcPts val="0"/>
              </a:spcAft>
              <a:buNone/>
            </a:pPr>
            <a:r>
              <a:rPr lang="en" sz="1300">
                <a:solidFill>
                  <a:schemeClr val="dk1"/>
                </a:solidFill>
                <a:highlight>
                  <a:srgbClr val="FFFFFF"/>
                </a:highlight>
              </a:rPr>
              <a:t>Như vậy, khi chúng ta train vector từ W, vector văn bản D cũng sẽ được train theo cùng. Và kết quả đầu ra, mô hình sẽ đưa ra chỉ số vector của tài liệu đó.</a:t>
            </a:r>
            <a:endParaRPr sz="1300">
              <a:solidFill>
                <a:schemeClr val="dk1"/>
              </a:solidFill>
              <a:highlight>
                <a:srgbClr val="FFFFFF"/>
              </a:highlight>
            </a:endParaRPr>
          </a:p>
          <a:p>
            <a:pPr indent="0" lvl="0" marL="0" rtl="0" algn="l">
              <a:lnSpc>
                <a:spcPct val="126923"/>
              </a:lnSpc>
              <a:spcBef>
                <a:spcPts val="1100"/>
              </a:spcBef>
              <a:spcAft>
                <a:spcPts val="0"/>
              </a:spcAft>
              <a:buNone/>
            </a:pPr>
            <a:r>
              <a:rPr lang="en" sz="1300">
                <a:solidFill>
                  <a:schemeClr val="dk1"/>
                </a:solidFill>
                <a:highlight>
                  <a:srgbClr val="FFFFFF"/>
                </a:highlight>
              </a:rPr>
              <a:t>Mô hình train trên được gọi là Distributed Memory version of Paragraph Vector (PV-DM). Hoạt động dựa trên việc ghi nhớ nhớ những gì còn thiếu trong ngữ cảnh, trong chủ đề, hoặc trong đoạn văn. Word vectors sẽ đại diện biểu diễn khái niệm của một từ, document vector như mô tả khái niệm cho một cấp tài liệu</a:t>
            </a:r>
            <a:endParaRPr sz="1300">
              <a:solidFill>
                <a:schemeClr val="dk1"/>
              </a:solidFill>
              <a:highlight>
                <a:srgbClr val="FFFFFF"/>
              </a:highlight>
            </a:endParaRPr>
          </a:p>
          <a:p>
            <a:pPr indent="0" lvl="0" marL="0" rtl="0" algn="l">
              <a:spcBef>
                <a:spcPts val="1100"/>
              </a:spcBef>
              <a:spcAft>
                <a:spcPts val="0"/>
              </a:spcAft>
              <a:buNone/>
            </a:pPr>
            <a:r>
              <a:t/>
            </a:r>
            <a:endParaRPr sz="1300">
              <a:solidFill>
                <a:srgbClr val="111111"/>
              </a:solidFill>
              <a:highlight>
                <a:srgbClr val="FFFFFF"/>
              </a:high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bd401b115d_6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bd401b115d_6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11111"/>
                </a:solidFill>
                <a:highlight>
                  <a:srgbClr val="FFFFFF"/>
                </a:highlight>
              </a:rPr>
              <a:t>Ý tưởng của thuật toán này khá cơ bản. Dựa trên mô hình word2vec, ta thêm vào một vector khác (được gọi là Paragraph ID). Sau khi train mô hình, ta trích rút từ kết quả đầu ra vector có Paragraph ID</a:t>
            </a:r>
            <a:endParaRPr sz="1300">
              <a:solidFill>
                <a:srgbClr val="111111"/>
              </a:solidFill>
              <a:highlight>
                <a:srgbClr val="FFFFFF"/>
              </a:highlight>
            </a:endParaRPr>
          </a:p>
          <a:p>
            <a:pPr indent="0" lvl="0" marL="0" rtl="0" algn="l">
              <a:lnSpc>
                <a:spcPct val="126923"/>
              </a:lnSpc>
              <a:spcBef>
                <a:spcPts val="0"/>
              </a:spcBef>
              <a:spcAft>
                <a:spcPts val="0"/>
              </a:spcAft>
              <a:buNone/>
            </a:pPr>
            <a:r>
              <a:rPr lang="en" sz="1300">
                <a:solidFill>
                  <a:schemeClr val="dk1"/>
                </a:solidFill>
                <a:highlight>
                  <a:srgbClr val="FFFFFF"/>
                </a:highlight>
              </a:rPr>
              <a:t>Nhìn mô hình này quen chứ? Đây chính là mô hình mở rộng của CBOW. Nhưng thay vì chỉ sử dụng những từ xung quanh( từ ngữ cảnh) để dự đoán từ mục tiêu, ta còn thêm một thuộc tính vector là một tài liệu vào.</a:t>
            </a:r>
            <a:endParaRPr sz="1300">
              <a:solidFill>
                <a:schemeClr val="dk1"/>
              </a:solidFill>
              <a:highlight>
                <a:srgbClr val="FFFFFF"/>
              </a:highlight>
            </a:endParaRPr>
          </a:p>
          <a:p>
            <a:pPr indent="0" lvl="0" marL="0" rtl="0" algn="l">
              <a:lnSpc>
                <a:spcPct val="126923"/>
              </a:lnSpc>
              <a:spcBef>
                <a:spcPts val="1100"/>
              </a:spcBef>
              <a:spcAft>
                <a:spcPts val="0"/>
              </a:spcAft>
              <a:buNone/>
            </a:pPr>
            <a:r>
              <a:rPr lang="en" sz="1300">
                <a:solidFill>
                  <a:schemeClr val="dk1"/>
                </a:solidFill>
                <a:highlight>
                  <a:srgbClr val="FFFFFF"/>
                </a:highlight>
              </a:rPr>
              <a:t>Như vậy, khi chúng ta train vector từ W, vector văn bản D cũng sẽ được train theo cùng. Và kết quả đầu ra, mô hình sẽ đưa ra chỉ số vector của tài liệu đó.</a:t>
            </a:r>
            <a:endParaRPr sz="1300">
              <a:solidFill>
                <a:schemeClr val="dk1"/>
              </a:solidFill>
              <a:highlight>
                <a:srgbClr val="FFFFFF"/>
              </a:highlight>
            </a:endParaRPr>
          </a:p>
          <a:p>
            <a:pPr indent="0" lvl="0" marL="0" rtl="0" algn="l">
              <a:lnSpc>
                <a:spcPct val="126923"/>
              </a:lnSpc>
              <a:spcBef>
                <a:spcPts val="1100"/>
              </a:spcBef>
              <a:spcAft>
                <a:spcPts val="0"/>
              </a:spcAft>
              <a:buNone/>
            </a:pPr>
            <a:r>
              <a:rPr lang="en" sz="1300">
                <a:solidFill>
                  <a:schemeClr val="dk1"/>
                </a:solidFill>
                <a:highlight>
                  <a:srgbClr val="FFFFFF"/>
                </a:highlight>
              </a:rPr>
              <a:t>Mô hình train trên được gọi là Distributed Memory version of Paragraph Vector (PV-DM). Hoạt động dựa trên việc ghi nhớ nhớ những gì còn thiếu trong ngữ cảnh, trong chủ đề, hoặc trong đoạn văn. Word vectors sẽ đại diện biểu diễn khái niệm của một từ, document vector như mô tả khái niệm cho một cấp tài liệu</a:t>
            </a:r>
            <a:endParaRPr sz="1300">
              <a:solidFill>
                <a:schemeClr val="dk1"/>
              </a:solidFill>
              <a:highlight>
                <a:srgbClr val="FFFFFF"/>
              </a:highlight>
            </a:endParaRPr>
          </a:p>
          <a:p>
            <a:pPr indent="0" lvl="0" marL="0" rtl="0" algn="l">
              <a:spcBef>
                <a:spcPts val="1100"/>
              </a:spcBef>
              <a:spcAft>
                <a:spcPts val="0"/>
              </a:spcAft>
              <a:buNone/>
            </a:pPr>
            <a:r>
              <a:t/>
            </a:r>
            <a:endParaRPr sz="1300">
              <a:solidFill>
                <a:srgbClr val="111111"/>
              </a:solidFill>
              <a:highlight>
                <a:srgbClr val="FFFFFF"/>
              </a:highlight>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bd401b115d_6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bd401b115d_6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bd401b115d_6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bd401b115d_6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bd401b115d_6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bd401b115d_6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bc95ca8ca8_4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bc95ca8ca8_4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bc95ca8ca8_4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bc95ca8ca8_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bc95ca8ca8_4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bc95ca8ca8_4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c1c8a857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c1c8a857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bd401b115d_7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bd401b115d_7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bd401b115d_7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bd401b115d_7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bd401b115d_7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bd401b115d_7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bd401b115d_7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bd401b115d_7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bc95ca8ca8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bc95ca8ca8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bd401b115d_8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bd401b115d_8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bd401b115d_7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bd401b115d_7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bd401b115d_7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bd401b115d_7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bd401b115d_7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1bd401b115d_7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bd401b115d_7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1bd401b115d_7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bc95ca8ca8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bc95ca8ca8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bc95ca8ca8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bc95ca8ca8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bd401b115d_2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1bd401b115d_2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bd401b115d_7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1bd401b115d_7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bd401b115d_7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bd401b115d_7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bc7008e32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1bc7008e32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bc7008e32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bc7008e32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1bc7008e32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1bc7008e32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bc7008e324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1bc7008e324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bc7008e32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bc7008e324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bc7008e32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1bc7008e324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bd401b115d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bd401b115d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bc7008e324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1bc7008e324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bc7008e32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1bc7008e32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bc7008e32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1bc7008e32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bc95ca8ca8_5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1bc95ca8ca8_5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bc95ca8ca8_5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bc95ca8ca8_5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Thay vì sử dụng các </a:t>
            </a:r>
            <a:r>
              <a:rPr lang="en" sz="1400">
                <a:solidFill>
                  <a:schemeClr val="dk1"/>
                </a:solidFill>
                <a:latin typeface="Calibri"/>
                <a:ea typeface="Calibri"/>
                <a:cs typeface="Calibri"/>
                <a:sym typeface="Calibri"/>
              </a:rPr>
              <a:t>hand-crafted features</a:t>
            </a:r>
            <a:r>
              <a:rPr lang="en"/>
              <a:t>, các mô hình học sâu có thể tự động học các hidden features từ dữ liệu bằng cách sử dụng một số kiến trúc</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bc95ca8ca8_5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bc95ca8ca8_5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bd401b115d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1bd401b115d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1bc95ca8ca8_1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1bc95ca8ca8_1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52525"/>
                </a:solidFill>
                <a:latin typeface="Roboto"/>
                <a:ea typeface="Roboto"/>
                <a:cs typeface="Roboto"/>
                <a:sym typeface="Roboto"/>
              </a:rPr>
              <a:t>áp dụng các mạng thần kinh tích chập trên đồ thị (được gọi là mạng tích chập đồ thị - GCN) với giả định rằng cấu trúc của đồ thị cung cấp thông tin phong phú cho việc text representation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rgbClr val="1B1B1B"/>
                </a:solidFill>
                <a:highlight>
                  <a:srgbClr val="FFFFFF"/>
                </a:highlight>
              </a:rPr>
              <a:t>Adjacency matrix (A) cũng được gọi là 1 weighted-matrix, thể hiện trọng số các cạnh của đồ thị.</a:t>
            </a:r>
            <a:endParaRPr>
              <a:solidFill>
                <a:schemeClr val="dk1"/>
              </a:solidFill>
              <a:latin typeface="Merriweather"/>
              <a:ea typeface="Merriweather"/>
              <a:cs typeface="Merriweather"/>
              <a:sym typeface="Merriweather"/>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Merriweather"/>
                <a:ea typeface="Merriweather"/>
                <a:cs typeface="Merriweather"/>
                <a:sym typeface="Merriweather"/>
              </a:rPr>
              <a:t>X: </a:t>
            </a:r>
            <a:r>
              <a:rPr lang="en" sz="1400">
                <a:solidFill>
                  <a:schemeClr val="dk1"/>
                </a:solidFill>
                <a:latin typeface="Merriweather"/>
                <a:ea typeface="Merriweather"/>
                <a:cs typeface="Merriweather"/>
                <a:sym typeface="Merriweather"/>
              </a:rPr>
              <a:t>ma trận feature ứng với các nút của đồ thị</a:t>
            </a:r>
            <a:endParaRPr sz="1400">
              <a:solidFill>
                <a:schemeClr val="dk1"/>
              </a:solidFill>
              <a:latin typeface="Merriweather"/>
              <a:ea typeface="Merriweather"/>
              <a:cs typeface="Merriweather"/>
              <a:sym typeface="Merriweather"/>
            </a:endParaRPr>
          </a:p>
          <a:p>
            <a:pPr indent="0" lvl="0" marL="0" rtl="0" algn="l">
              <a:lnSpc>
                <a:spcPct val="115000"/>
              </a:lnSpc>
              <a:spcBef>
                <a:spcPts val="0"/>
              </a:spcBef>
              <a:spcAft>
                <a:spcPts val="0"/>
              </a:spcAft>
              <a:buClr>
                <a:schemeClr val="dk1"/>
              </a:buClr>
              <a:buSzPts val="1100"/>
              <a:buFont typeface="Arial"/>
              <a:buNone/>
            </a:pPr>
            <a:r>
              <a:rPr lang="en" sz="1350">
                <a:solidFill>
                  <a:srgbClr val="1B1B1B"/>
                </a:solidFill>
                <a:highlight>
                  <a:srgbClr val="FFFFFF"/>
                </a:highlight>
              </a:rPr>
              <a:t>1 hidden layer của GCN có thể được biểu diễn như</a:t>
            </a:r>
            <a:endParaRPr sz="1400">
              <a:solidFill>
                <a:schemeClr val="dk1"/>
              </a:solidFill>
              <a:latin typeface="Merriweather"/>
              <a:ea typeface="Merriweather"/>
              <a:cs typeface="Merriweather"/>
              <a:sym typeface="Merriweathe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bc95ca8ca8_1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1bc95ca8ca8_1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1bc95ca8ca8_1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1bc95ca8ca8_1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50">
                <a:solidFill>
                  <a:srgbClr val="929292"/>
                </a:solidFill>
                <a:highlight>
                  <a:srgbClr val="FFFFFF"/>
                </a:highlight>
              </a:rPr>
              <a:t>After this onstruction, the authors simply run a two layer GCN followed by a softmax function for predicting the label. </a:t>
            </a:r>
            <a:endParaRPr sz="1150">
              <a:solidFill>
                <a:srgbClr val="929292"/>
              </a:solidFill>
              <a:highlight>
                <a:srgbClr val="FFFFFF"/>
              </a:highlight>
            </a:endParaRPr>
          </a:p>
          <a:p>
            <a:pPr indent="0" lvl="0" marL="0" rtl="0" algn="l">
              <a:lnSpc>
                <a:spcPct val="115000"/>
              </a:lnSpc>
              <a:spcBef>
                <a:spcPts val="1500"/>
              </a:spcBef>
              <a:spcAft>
                <a:spcPts val="0"/>
              </a:spcAft>
              <a:buClr>
                <a:schemeClr val="dk1"/>
              </a:buClr>
              <a:buSzPts val="1100"/>
              <a:buFont typeface="Arial"/>
              <a:buNone/>
            </a:pPr>
            <a:r>
              <a:rPr lang="en" sz="1150">
                <a:solidFill>
                  <a:srgbClr val="252525"/>
                </a:solidFill>
                <a:latin typeface="Roboto"/>
                <a:ea typeface="Roboto"/>
                <a:cs typeface="Roboto"/>
                <a:sym typeface="Roboto"/>
              </a:rPr>
              <a:t>Ý tưởng chính của mô hình này là mỗi lớp nắm bắt thông tin của các lớp lân cận. Khi xếp chồng nhiều lớp với nhau, mô hình có thể tích hợp thông tin từ các vùng lân cận lớn hơn</a:t>
            </a:r>
            <a:endParaRPr sz="1150">
              <a:solidFill>
                <a:srgbClr val="929292"/>
              </a:solidFill>
              <a:highlight>
                <a:srgbClr val="FFFFFF"/>
              </a:highlight>
            </a:endParaRPr>
          </a:p>
          <a:p>
            <a:pPr indent="0" lvl="0" marL="0" rtl="0" algn="l">
              <a:lnSpc>
                <a:spcPct val="115000"/>
              </a:lnSpc>
              <a:spcBef>
                <a:spcPts val="1500"/>
              </a:spcBef>
              <a:spcAft>
                <a:spcPts val="0"/>
              </a:spcAft>
              <a:buClr>
                <a:schemeClr val="dk1"/>
              </a:buClr>
              <a:buSzPts val="1100"/>
              <a:buFont typeface="Arial"/>
              <a:buNone/>
            </a:pPr>
            <a:r>
              <a:t/>
            </a:r>
            <a:endParaRPr sz="1350">
              <a:solidFill>
                <a:srgbClr val="929292"/>
              </a:solidFill>
              <a:highlight>
                <a:srgbClr val="FFFFFF"/>
              </a:highlight>
            </a:endParaRPr>
          </a:p>
          <a:p>
            <a:pPr indent="0" lvl="0" marL="0" rtl="0" algn="l">
              <a:spcBef>
                <a:spcPts val="15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a1c9dfcaa3_2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a1c9dfcaa3_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1bd401b115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1bd401b115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bd401b115d_1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1bd401b115d_1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a1c9dfcaa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a1c9dfcaa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c1c45e395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c1c45e395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11" name="Google Shape;11;p2"/>
          <p:cNvSpPr txBox="1"/>
          <p:nvPr>
            <p:ph type="ctrTitle"/>
          </p:nvPr>
        </p:nvSpPr>
        <p:spPr>
          <a:xfrm>
            <a:off x="1597800" y="441187"/>
            <a:ext cx="5933400" cy="422700"/>
          </a:xfrm>
          <a:prstGeom prst="rect">
            <a:avLst/>
          </a:prstGeom>
          <a:noFill/>
        </p:spPr>
        <p:txBody>
          <a:bodyPr anchorCtr="0" anchor="ctr" bIns="91425" lIns="91425" spcFirstLastPara="1" rIns="91425" wrap="square" tIns="91425">
            <a:noAutofit/>
          </a:bodyPr>
          <a:lstStyle>
            <a:lvl1pPr lvl="0" algn="ctr">
              <a:spcBef>
                <a:spcPts val="0"/>
              </a:spcBef>
              <a:spcAft>
                <a:spcPts val="0"/>
              </a:spcAft>
              <a:buSzPts val="2800"/>
              <a:buFont typeface="Merriweather"/>
              <a:buNone/>
              <a:defRPr b="1" sz="3600">
                <a:latin typeface="Merriweather"/>
                <a:ea typeface="Merriweather"/>
                <a:cs typeface="Merriweather"/>
                <a:sym typeface="Merriweather"/>
              </a:defRPr>
            </a:lvl1pPr>
            <a:lvl2pPr lvl="1">
              <a:spcBef>
                <a:spcPts val="0"/>
              </a:spcBef>
              <a:spcAft>
                <a:spcPts val="0"/>
              </a:spcAft>
              <a:buSzPts val="5200"/>
              <a:buFont typeface="Merriweather"/>
              <a:buNone/>
              <a:defRPr b="1" sz="5200">
                <a:latin typeface="Merriweather"/>
                <a:ea typeface="Merriweather"/>
                <a:cs typeface="Merriweather"/>
                <a:sym typeface="Merriweather"/>
              </a:defRPr>
            </a:lvl2pPr>
            <a:lvl3pPr lvl="2">
              <a:spcBef>
                <a:spcPts val="0"/>
              </a:spcBef>
              <a:spcAft>
                <a:spcPts val="0"/>
              </a:spcAft>
              <a:buSzPts val="5200"/>
              <a:buFont typeface="Merriweather"/>
              <a:buNone/>
              <a:defRPr b="1" sz="5200">
                <a:latin typeface="Merriweather"/>
                <a:ea typeface="Merriweather"/>
                <a:cs typeface="Merriweather"/>
                <a:sym typeface="Merriweather"/>
              </a:defRPr>
            </a:lvl3pPr>
            <a:lvl4pPr lvl="3">
              <a:spcBef>
                <a:spcPts val="0"/>
              </a:spcBef>
              <a:spcAft>
                <a:spcPts val="0"/>
              </a:spcAft>
              <a:buSzPts val="5200"/>
              <a:buFont typeface="Merriweather"/>
              <a:buNone/>
              <a:defRPr b="1" sz="5200">
                <a:latin typeface="Merriweather"/>
                <a:ea typeface="Merriweather"/>
                <a:cs typeface="Merriweather"/>
                <a:sym typeface="Merriweather"/>
              </a:defRPr>
            </a:lvl4pPr>
            <a:lvl5pPr lvl="4">
              <a:spcBef>
                <a:spcPts val="0"/>
              </a:spcBef>
              <a:spcAft>
                <a:spcPts val="0"/>
              </a:spcAft>
              <a:buSzPts val="5200"/>
              <a:buFont typeface="Merriweather"/>
              <a:buNone/>
              <a:defRPr b="1" sz="5200">
                <a:latin typeface="Merriweather"/>
                <a:ea typeface="Merriweather"/>
                <a:cs typeface="Merriweather"/>
                <a:sym typeface="Merriweather"/>
              </a:defRPr>
            </a:lvl5pPr>
            <a:lvl6pPr lvl="5">
              <a:spcBef>
                <a:spcPts val="0"/>
              </a:spcBef>
              <a:spcAft>
                <a:spcPts val="0"/>
              </a:spcAft>
              <a:buSzPts val="5200"/>
              <a:buFont typeface="Merriweather"/>
              <a:buNone/>
              <a:defRPr b="1" sz="5200">
                <a:latin typeface="Merriweather"/>
                <a:ea typeface="Merriweather"/>
                <a:cs typeface="Merriweather"/>
                <a:sym typeface="Merriweather"/>
              </a:defRPr>
            </a:lvl6pPr>
            <a:lvl7pPr lvl="6">
              <a:spcBef>
                <a:spcPts val="0"/>
              </a:spcBef>
              <a:spcAft>
                <a:spcPts val="0"/>
              </a:spcAft>
              <a:buSzPts val="5200"/>
              <a:buFont typeface="Merriweather"/>
              <a:buNone/>
              <a:defRPr b="1" sz="5200">
                <a:latin typeface="Merriweather"/>
                <a:ea typeface="Merriweather"/>
                <a:cs typeface="Merriweather"/>
                <a:sym typeface="Merriweather"/>
              </a:defRPr>
            </a:lvl7pPr>
            <a:lvl8pPr lvl="7">
              <a:spcBef>
                <a:spcPts val="0"/>
              </a:spcBef>
              <a:spcAft>
                <a:spcPts val="0"/>
              </a:spcAft>
              <a:buSzPts val="5200"/>
              <a:buFont typeface="Merriweather"/>
              <a:buNone/>
              <a:defRPr b="1" sz="5200">
                <a:latin typeface="Merriweather"/>
                <a:ea typeface="Merriweather"/>
                <a:cs typeface="Merriweather"/>
                <a:sym typeface="Merriweather"/>
              </a:defRPr>
            </a:lvl8pPr>
            <a:lvl9pPr lvl="8">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12" name="Google Shape;12;p2"/>
          <p:cNvSpPr txBox="1"/>
          <p:nvPr>
            <p:ph idx="1" type="subTitle"/>
          </p:nvPr>
        </p:nvSpPr>
        <p:spPr>
          <a:xfrm>
            <a:off x="721200" y="1396800"/>
            <a:ext cx="7686600" cy="64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sz="20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3" name="Google Shape;13;p2"/>
          <p:cNvSpPr txBox="1"/>
          <p:nvPr>
            <p:ph idx="2" type="subTitle"/>
          </p:nvPr>
        </p:nvSpPr>
        <p:spPr>
          <a:xfrm>
            <a:off x="720000" y="1043500"/>
            <a:ext cx="1540800" cy="17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4" name="Google Shape;14;p2"/>
          <p:cNvSpPr txBox="1"/>
          <p:nvPr>
            <p:ph idx="3" type="subTitle"/>
          </p:nvPr>
        </p:nvSpPr>
        <p:spPr>
          <a:xfrm>
            <a:off x="3799350" y="1044100"/>
            <a:ext cx="15453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5" name="Google Shape;15;p2"/>
          <p:cNvSpPr txBox="1"/>
          <p:nvPr>
            <p:ph idx="4" type="subTitle"/>
          </p:nvPr>
        </p:nvSpPr>
        <p:spPr>
          <a:xfrm>
            <a:off x="6883200" y="1044100"/>
            <a:ext cx="1545300" cy="173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6" name="Google Shape;16;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5" name="Shape 75"/>
        <p:cNvGrpSpPr/>
        <p:nvPr/>
      </p:nvGrpSpPr>
      <p:grpSpPr>
        <a:xfrm>
          <a:off x="0" y="0"/>
          <a:ext cx="0" cy="0"/>
          <a:chOff x="0" y="0"/>
          <a:chExt cx="0" cy="0"/>
        </a:xfrm>
      </p:grpSpPr>
      <p:sp>
        <p:nvSpPr>
          <p:cNvPr id="76" name="Google Shape;76;p11"/>
          <p:cNvSpPr/>
          <p:nvPr/>
        </p:nvSpPr>
        <p:spPr>
          <a:xfrm>
            <a:off x="1598400" y="3110400"/>
            <a:ext cx="5932800" cy="1497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txBox="1"/>
          <p:nvPr>
            <p:ph hasCustomPrompt="1" type="title"/>
          </p:nvPr>
        </p:nvSpPr>
        <p:spPr>
          <a:xfrm>
            <a:off x="1612800" y="3246675"/>
            <a:ext cx="5918400" cy="640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200"/>
              <a:buNone/>
              <a:defRPr sz="5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8" name="Google Shape;78;p11"/>
          <p:cNvSpPr txBox="1"/>
          <p:nvPr>
            <p:ph idx="1" type="subTitle"/>
          </p:nvPr>
        </p:nvSpPr>
        <p:spPr>
          <a:xfrm>
            <a:off x="1612800" y="4046900"/>
            <a:ext cx="5918400" cy="640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000"/>
              <a:buNone/>
              <a:defRPr sz="1400">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9" name="Google Shape;79;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0" name="Shape 80"/>
        <p:cNvGrpSpPr/>
        <p:nvPr/>
      </p:nvGrpSpPr>
      <p:grpSpPr>
        <a:xfrm>
          <a:off x="0" y="0"/>
          <a:ext cx="0" cy="0"/>
          <a:chOff x="0" y="0"/>
          <a:chExt cx="0" cy="0"/>
        </a:xfrm>
      </p:grpSpPr>
      <p:sp>
        <p:nvSpPr>
          <p:cNvPr id="81" name="Google Shape;81;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t of Contents">
  <p:cSld name="CUSTOM">
    <p:spTree>
      <p:nvGrpSpPr>
        <p:cNvPr id="82" name="Shape 82"/>
        <p:cNvGrpSpPr/>
        <p:nvPr/>
      </p:nvGrpSpPr>
      <p:grpSpPr>
        <a:xfrm>
          <a:off x="0" y="0"/>
          <a:ext cx="0" cy="0"/>
          <a:chOff x="0" y="0"/>
          <a:chExt cx="0" cy="0"/>
        </a:xfrm>
      </p:grpSpPr>
      <p:cxnSp>
        <p:nvCxnSpPr>
          <p:cNvPr id="83" name="Google Shape;83;p13"/>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84" name="Google Shape;84;p13"/>
          <p:cNvSpPr txBox="1"/>
          <p:nvPr>
            <p:ph type="ctrTitle"/>
          </p:nvPr>
        </p:nvSpPr>
        <p:spPr>
          <a:xfrm>
            <a:off x="1597800" y="487650"/>
            <a:ext cx="5933400" cy="42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85" name="Google Shape;85;p13"/>
          <p:cNvSpPr txBox="1"/>
          <p:nvPr>
            <p:ph idx="1" type="subTitle"/>
          </p:nvPr>
        </p:nvSpPr>
        <p:spPr>
          <a:xfrm>
            <a:off x="720000" y="1043500"/>
            <a:ext cx="1540800" cy="17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sz="1200">
                <a:solidFill>
                  <a:schemeClr val="dk1"/>
                </a:solidFill>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86" name="Google Shape;86;p13"/>
          <p:cNvSpPr txBox="1"/>
          <p:nvPr>
            <p:ph idx="2" type="subTitle"/>
          </p:nvPr>
        </p:nvSpPr>
        <p:spPr>
          <a:xfrm>
            <a:off x="3799350" y="1044100"/>
            <a:ext cx="15453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87" name="Google Shape;87;p13"/>
          <p:cNvSpPr txBox="1"/>
          <p:nvPr>
            <p:ph idx="3" type="subTitle"/>
          </p:nvPr>
        </p:nvSpPr>
        <p:spPr>
          <a:xfrm>
            <a:off x="6883200" y="1044100"/>
            <a:ext cx="1545300" cy="173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Roboto"/>
              <a:buNone/>
              <a:defRPr sz="1200">
                <a:solidFill>
                  <a:schemeClr val="dk1"/>
                </a:solidFill>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88" name="Google Shape;88;p13"/>
          <p:cNvSpPr txBox="1"/>
          <p:nvPr>
            <p:ph idx="4" type="subTitle"/>
          </p:nvPr>
        </p:nvSpPr>
        <p:spPr>
          <a:xfrm>
            <a:off x="1579650" y="1757288"/>
            <a:ext cx="2419200" cy="27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b="1" sz="20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89" name="Google Shape;89;p13"/>
          <p:cNvSpPr txBox="1"/>
          <p:nvPr>
            <p:ph idx="5" type="subTitle"/>
          </p:nvPr>
        </p:nvSpPr>
        <p:spPr>
          <a:xfrm>
            <a:off x="1579650" y="2129138"/>
            <a:ext cx="2419200" cy="276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Roboto"/>
              <a:buNone/>
              <a:defRPr>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90" name="Google Shape;90;p13"/>
          <p:cNvSpPr txBox="1"/>
          <p:nvPr>
            <p:ph hasCustomPrompt="1" idx="6" type="title"/>
          </p:nvPr>
        </p:nvSpPr>
        <p:spPr>
          <a:xfrm>
            <a:off x="719988" y="1714563"/>
            <a:ext cx="658500" cy="640200"/>
          </a:xfrm>
          <a:prstGeom prst="rect">
            <a:avLst/>
          </a:prstGeom>
          <a:solidFill>
            <a:schemeClr val="accent2"/>
          </a:solidFill>
        </p:spPr>
        <p:txBody>
          <a:bodyPr anchorCtr="0" anchor="ctr" bIns="91425" lIns="91425" spcFirstLastPara="1" rIns="91425" wrap="square" tIns="91425">
            <a:noAutofit/>
          </a:bodyPr>
          <a:lstStyle>
            <a:lvl1pPr indent="0" lvl="0" marL="0" marR="0" rtl="0" algn="ctr">
              <a:lnSpc>
                <a:spcPct val="115000"/>
              </a:lnSpc>
              <a:spcBef>
                <a:spcPts val="0"/>
              </a:spcBef>
              <a:spcAft>
                <a:spcPts val="0"/>
              </a:spcAft>
              <a:buClr>
                <a:schemeClr val="dk2"/>
              </a:buClr>
              <a:buSzPts val="1400"/>
              <a:buFont typeface="Roboto"/>
              <a:buNone/>
              <a:defRPr b="1" sz="3600">
                <a:solidFill>
                  <a:schemeClr val="lt1"/>
                </a:solidFill>
                <a:latin typeface="Merriweather"/>
                <a:ea typeface="Merriweather"/>
                <a:cs typeface="Merriweather"/>
                <a:sym typeface="Merriweather"/>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13"/>
          <p:cNvSpPr txBox="1"/>
          <p:nvPr>
            <p:ph idx="7" type="subTitle"/>
          </p:nvPr>
        </p:nvSpPr>
        <p:spPr>
          <a:xfrm>
            <a:off x="1579650" y="2614500"/>
            <a:ext cx="2419200" cy="27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b="1" sz="20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92" name="Google Shape;92;p13"/>
          <p:cNvSpPr txBox="1"/>
          <p:nvPr>
            <p:ph idx="8" type="subTitle"/>
          </p:nvPr>
        </p:nvSpPr>
        <p:spPr>
          <a:xfrm>
            <a:off x="1579650" y="2986350"/>
            <a:ext cx="2419200" cy="276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Roboto"/>
              <a:buNone/>
              <a:defRPr>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93" name="Google Shape;93;p13"/>
          <p:cNvSpPr txBox="1"/>
          <p:nvPr>
            <p:ph hasCustomPrompt="1" idx="9" type="title"/>
          </p:nvPr>
        </p:nvSpPr>
        <p:spPr>
          <a:xfrm>
            <a:off x="720004" y="2572220"/>
            <a:ext cx="658500" cy="640200"/>
          </a:xfrm>
          <a:prstGeom prst="rect">
            <a:avLst/>
          </a:prstGeom>
          <a:solidFill>
            <a:schemeClr val="accent2"/>
          </a:solidFill>
        </p:spPr>
        <p:txBody>
          <a:bodyPr anchorCtr="0" anchor="ctr" bIns="91425" lIns="91425" spcFirstLastPara="1" rIns="91425" wrap="square" tIns="91425">
            <a:noAutofit/>
          </a:bodyPr>
          <a:lstStyle>
            <a:lvl1pPr indent="0" lvl="0" marL="0" marR="0" rtl="0" algn="ctr">
              <a:lnSpc>
                <a:spcPct val="115000"/>
              </a:lnSpc>
              <a:spcBef>
                <a:spcPts val="0"/>
              </a:spcBef>
              <a:spcAft>
                <a:spcPts val="0"/>
              </a:spcAft>
              <a:buClr>
                <a:schemeClr val="dk2"/>
              </a:buClr>
              <a:buSzPts val="1400"/>
              <a:buFont typeface="Roboto"/>
              <a:buNone/>
              <a:defRPr b="1" sz="3600">
                <a:solidFill>
                  <a:schemeClr val="lt1"/>
                </a:solidFill>
                <a:latin typeface="Merriweather"/>
                <a:ea typeface="Merriweather"/>
                <a:cs typeface="Merriweather"/>
                <a:sym typeface="Merriweather"/>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4" name="Google Shape;94;p13"/>
          <p:cNvSpPr txBox="1"/>
          <p:nvPr>
            <p:ph idx="13" type="subTitle"/>
          </p:nvPr>
        </p:nvSpPr>
        <p:spPr>
          <a:xfrm>
            <a:off x="1579650" y="3471725"/>
            <a:ext cx="2419200" cy="27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b="1" sz="20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95" name="Google Shape;95;p13"/>
          <p:cNvSpPr txBox="1"/>
          <p:nvPr>
            <p:ph idx="14" type="subTitle"/>
          </p:nvPr>
        </p:nvSpPr>
        <p:spPr>
          <a:xfrm>
            <a:off x="1579650" y="3824307"/>
            <a:ext cx="2419200" cy="276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Roboto"/>
              <a:buNone/>
              <a:defRPr>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96" name="Google Shape;96;p13"/>
          <p:cNvSpPr txBox="1"/>
          <p:nvPr>
            <p:ph hasCustomPrompt="1" idx="15" type="title"/>
          </p:nvPr>
        </p:nvSpPr>
        <p:spPr>
          <a:xfrm>
            <a:off x="719988" y="3434316"/>
            <a:ext cx="658500" cy="640200"/>
          </a:xfrm>
          <a:prstGeom prst="rect">
            <a:avLst/>
          </a:prstGeom>
          <a:solidFill>
            <a:schemeClr val="accent2"/>
          </a:solidFill>
        </p:spPr>
        <p:txBody>
          <a:bodyPr anchorCtr="0" anchor="ctr" bIns="91425" lIns="91425" spcFirstLastPara="1" rIns="91425" wrap="square" tIns="91425">
            <a:noAutofit/>
          </a:bodyPr>
          <a:lstStyle>
            <a:lvl1pPr indent="0" lvl="0" marL="0" marR="0" rtl="0" algn="ctr">
              <a:lnSpc>
                <a:spcPct val="115000"/>
              </a:lnSpc>
              <a:spcBef>
                <a:spcPts val="0"/>
              </a:spcBef>
              <a:spcAft>
                <a:spcPts val="0"/>
              </a:spcAft>
              <a:buClr>
                <a:schemeClr val="dk2"/>
              </a:buClr>
              <a:buSzPts val="1400"/>
              <a:buFont typeface="Roboto"/>
              <a:buNone/>
              <a:defRPr b="1" sz="3600">
                <a:solidFill>
                  <a:schemeClr val="lt1"/>
                </a:solidFill>
                <a:latin typeface="Merriweather"/>
                <a:ea typeface="Merriweather"/>
                <a:cs typeface="Merriweather"/>
                <a:sym typeface="Merriweather"/>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7" name="Google Shape;97;p13"/>
          <p:cNvSpPr txBox="1"/>
          <p:nvPr>
            <p:ph idx="16" type="subTitle"/>
          </p:nvPr>
        </p:nvSpPr>
        <p:spPr>
          <a:xfrm>
            <a:off x="5094900" y="1757288"/>
            <a:ext cx="2419200" cy="27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b="1" sz="20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98" name="Google Shape;98;p13"/>
          <p:cNvSpPr txBox="1"/>
          <p:nvPr>
            <p:ph idx="17" type="subTitle"/>
          </p:nvPr>
        </p:nvSpPr>
        <p:spPr>
          <a:xfrm>
            <a:off x="5094900" y="2129138"/>
            <a:ext cx="2419200" cy="276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Roboto"/>
              <a:buNone/>
              <a:defRPr>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99" name="Google Shape;99;p13"/>
          <p:cNvSpPr txBox="1"/>
          <p:nvPr>
            <p:ph hasCustomPrompt="1" idx="18" type="title"/>
          </p:nvPr>
        </p:nvSpPr>
        <p:spPr>
          <a:xfrm>
            <a:off x="4233600" y="1714563"/>
            <a:ext cx="658500" cy="640200"/>
          </a:xfrm>
          <a:prstGeom prst="rect">
            <a:avLst/>
          </a:prstGeom>
          <a:solidFill>
            <a:schemeClr val="accent2"/>
          </a:solidFill>
        </p:spPr>
        <p:txBody>
          <a:bodyPr anchorCtr="0" anchor="ctr" bIns="91425" lIns="91425" spcFirstLastPara="1" rIns="91425" wrap="square" tIns="91425">
            <a:noAutofit/>
          </a:bodyPr>
          <a:lstStyle>
            <a:lvl1pPr indent="0" lvl="0" marL="0" marR="0" rtl="0" algn="ctr">
              <a:lnSpc>
                <a:spcPct val="115000"/>
              </a:lnSpc>
              <a:spcBef>
                <a:spcPts val="0"/>
              </a:spcBef>
              <a:spcAft>
                <a:spcPts val="0"/>
              </a:spcAft>
              <a:buClr>
                <a:schemeClr val="dk2"/>
              </a:buClr>
              <a:buSzPts val="1400"/>
              <a:buFont typeface="Roboto"/>
              <a:buNone/>
              <a:defRPr b="1" sz="3600">
                <a:solidFill>
                  <a:schemeClr val="lt1"/>
                </a:solidFill>
                <a:latin typeface="Merriweather"/>
                <a:ea typeface="Merriweather"/>
                <a:cs typeface="Merriweather"/>
                <a:sym typeface="Merriweather"/>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0" name="Google Shape;100;p13"/>
          <p:cNvSpPr txBox="1"/>
          <p:nvPr>
            <p:ph idx="19" type="subTitle"/>
          </p:nvPr>
        </p:nvSpPr>
        <p:spPr>
          <a:xfrm>
            <a:off x="5094900" y="2614500"/>
            <a:ext cx="2419200" cy="27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b="1" sz="20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01" name="Google Shape;101;p13"/>
          <p:cNvSpPr txBox="1"/>
          <p:nvPr>
            <p:ph idx="20" type="subTitle"/>
          </p:nvPr>
        </p:nvSpPr>
        <p:spPr>
          <a:xfrm>
            <a:off x="5094900" y="2986350"/>
            <a:ext cx="2419200" cy="276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Roboto"/>
              <a:buNone/>
              <a:defRPr>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02" name="Google Shape;102;p13"/>
          <p:cNvSpPr txBox="1"/>
          <p:nvPr>
            <p:ph hasCustomPrompt="1" idx="21" type="title"/>
          </p:nvPr>
        </p:nvSpPr>
        <p:spPr>
          <a:xfrm>
            <a:off x="4236800" y="2572220"/>
            <a:ext cx="658500" cy="640200"/>
          </a:xfrm>
          <a:prstGeom prst="rect">
            <a:avLst/>
          </a:prstGeom>
          <a:solidFill>
            <a:schemeClr val="accent2"/>
          </a:solidFill>
        </p:spPr>
        <p:txBody>
          <a:bodyPr anchorCtr="0" anchor="ctr" bIns="91425" lIns="91425" spcFirstLastPara="1" rIns="91425" wrap="square" tIns="91425">
            <a:noAutofit/>
          </a:bodyPr>
          <a:lstStyle>
            <a:lvl1pPr indent="0" lvl="0" marL="0" marR="0" rtl="0" algn="ctr">
              <a:lnSpc>
                <a:spcPct val="115000"/>
              </a:lnSpc>
              <a:spcBef>
                <a:spcPts val="0"/>
              </a:spcBef>
              <a:spcAft>
                <a:spcPts val="0"/>
              </a:spcAft>
              <a:buClr>
                <a:schemeClr val="dk2"/>
              </a:buClr>
              <a:buSzPts val="1400"/>
              <a:buFont typeface="Roboto"/>
              <a:buNone/>
              <a:defRPr b="1" sz="3600">
                <a:solidFill>
                  <a:schemeClr val="lt1"/>
                </a:solidFill>
                <a:latin typeface="Merriweather"/>
                <a:ea typeface="Merriweather"/>
                <a:cs typeface="Merriweather"/>
                <a:sym typeface="Merriweather"/>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3" name="Google Shape;103;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list">
  <p:cSld name="CUSTOM_2">
    <p:spTree>
      <p:nvGrpSpPr>
        <p:cNvPr id="104" name="Shape 104"/>
        <p:cNvGrpSpPr/>
        <p:nvPr/>
      </p:nvGrpSpPr>
      <p:grpSpPr>
        <a:xfrm>
          <a:off x="0" y="0"/>
          <a:ext cx="0" cy="0"/>
          <a:chOff x="0" y="0"/>
          <a:chExt cx="0" cy="0"/>
        </a:xfrm>
      </p:grpSpPr>
      <p:cxnSp>
        <p:nvCxnSpPr>
          <p:cNvPr id="105" name="Google Shape;105;p14"/>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106" name="Google Shape;106;p14"/>
          <p:cNvSpPr txBox="1"/>
          <p:nvPr>
            <p:ph type="ctrTitle"/>
          </p:nvPr>
        </p:nvSpPr>
        <p:spPr>
          <a:xfrm>
            <a:off x="1597800" y="487650"/>
            <a:ext cx="5933400" cy="42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107" name="Google Shape;107;p14"/>
          <p:cNvSpPr txBox="1"/>
          <p:nvPr>
            <p:ph idx="1" type="subTitle"/>
          </p:nvPr>
        </p:nvSpPr>
        <p:spPr>
          <a:xfrm>
            <a:off x="720000" y="1043500"/>
            <a:ext cx="1540800" cy="17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sz="10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08" name="Google Shape;108;p14"/>
          <p:cNvSpPr txBox="1"/>
          <p:nvPr>
            <p:ph idx="2" type="subTitle"/>
          </p:nvPr>
        </p:nvSpPr>
        <p:spPr>
          <a:xfrm>
            <a:off x="3799350" y="1044100"/>
            <a:ext cx="15453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sz="10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09" name="Google Shape;109;p14"/>
          <p:cNvSpPr txBox="1"/>
          <p:nvPr>
            <p:ph idx="3" type="subTitle"/>
          </p:nvPr>
        </p:nvSpPr>
        <p:spPr>
          <a:xfrm>
            <a:off x="6883200" y="1044100"/>
            <a:ext cx="1545300" cy="173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Roboto"/>
              <a:buNone/>
              <a:defRPr sz="10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10" name="Google Shape;110;p14"/>
          <p:cNvSpPr txBox="1"/>
          <p:nvPr>
            <p:ph idx="4" type="body"/>
          </p:nvPr>
        </p:nvSpPr>
        <p:spPr>
          <a:xfrm>
            <a:off x="720000" y="2148093"/>
            <a:ext cx="4176000" cy="2571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2B3E55"/>
              </a:buClr>
              <a:buSzPts val="1400"/>
              <a:buFont typeface="Montserrat"/>
              <a:buChar char="●"/>
              <a:defRPr/>
            </a:lvl1pPr>
            <a:lvl2pPr indent="-317500" lvl="1" marL="914400" rtl="0">
              <a:lnSpc>
                <a:spcPct val="100000"/>
              </a:lnSpc>
              <a:spcBef>
                <a:spcPts val="1600"/>
              </a:spcBef>
              <a:spcAft>
                <a:spcPts val="0"/>
              </a:spcAft>
              <a:buClr>
                <a:srgbClr val="2B3E55"/>
              </a:buClr>
              <a:buSzPts val="1400"/>
              <a:buFont typeface="Montserrat"/>
              <a:buChar char="○"/>
              <a:defRPr/>
            </a:lvl2pPr>
            <a:lvl3pPr indent="-317500" lvl="2" marL="1371600" rtl="0">
              <a:spcBef>
                <a:spcPts val="1600"/>
              </a:spcBef>
              <a:spcAft>
                <a:spcPts val="0"/>
              </a:spcAft>
              <a:buClr>
                <a:srgbClr val="2B3E55"/>
              </a:buClr>
              <a:buSzPts val="1400"/>
              <a:buFont typeface="Montserrat"/>
              <a:buChar char="■"/>
              <a:defRPr/>
            </a:lvl3pPr>
            <a:lvl4pPr indent="-317500" lvl="3" marL="1828800" rtl="0">
              <a:spcBef>
                <a:spcPts val="1600"/>
              </a:spcBef>
              <a:spcAft>
                <a:spcPts val="0"/>
              </a:spcAft>
              <a:buClr>
                <a:srgbClr val="2B3E55"/>
              </a:buClr>
              <a:buSzPts val="1400"/>
              <a:buFont typeface="Montserrat"/>
              <a:buChar char="●"/>
              <a:defRPr/>
            </a:lvl4pPr>
            <a:lvl5pPr indent="-317500" lvl="4" marL="2286000" rtl="0">
              <a:spcBef>
                <a:spcPts val="1600"/>
              </a:spcBef>
              <a:spcAft>
                <a:spcPts val="0"/>
              </a:spcAft>
              <a:buClr>
                <a:srgbClr val="2B3E55"/>
              </a:buClr>
              <a:buSzPts val="1400"/>
              <a:buFont typeface="Montserrat"/>
              <a:buChar char="○"/>
              <a:defRPr/>
            </a:lvl5pPr>
            <a:lvl6pPr indent="-317500" lvl="5" marL="2743200" rtl="0">
              <a:spcBef>
                <a:spcPts val="1600"/>
              </a:spcBef>
              <a:spcAft>
                <a:spcPts val="0"/>
              </a:spcAft>
              <a:buClr>
                <a:srgbClr val="2B3E55"/>
              </a:buClr>
              <a:buSzPts val="1400"/>
              <a:buFont typeface="Montserrat"/>
              <a:buChar char="■"/>
              <a:defRPr/>
            </a:lvl6pPr>
            <a:lvl7pPr indent="-317500" lvl="6" marL="3200400" rtl="0">
              <a:spcBef>
                <a:spcPts val="1600"/>
              </a:spcBef>
              <a:spcAft>
                <a:spcPts val="0"/>
              </a:spcAft>
              <a:buClr>
                <a:srgbClr val="2B3E55"/>
              </a:buClr>
              <a:buSzPts val="1400"/>
              <a:buFont typeface="Montserrat"/>
              <a:buChar char="●"/>
              <a:defRPr/>
            </a:lvl7pPr>
            <a:lvl8pPr indent="-317500" lvl="7" marL="3657600" rtl="0">
              <a:spcBef>
                <a:spcPts val="1600"/>
              </a:spcBef>
              <a:spcAft>
                <a:spcPts val="0"/>
              </a:spcAft>
              <a:buClr>
                <a:srgbClr val="2B3E55"/>
              </a:buClr>
              <a:buSzPts val="1400"/>
              <a:buFont typeface="Montserrat"/>
              <a:buChar char="○"/>
              <a:defRPr/>
            </a:lvl8pPr>
            <a:lvl9pPr indent="-317500" lvl="8" marL="4114800" rtl="0">
              <a:spcBef>
                <a:spcPts val="1600"/>
              </a:spcBef>
              <a:spcAft>
                <a:spcPts val="1600"/>
              </a:spcAft>
              <a:buClr>
                <a:srgbClr val="2B3E55"/>
              </a:buClr>
              <a:buSzPts val="1400"/>
              <a:buFont typeface="Montserrat"/>
              <a:buChar char="■"/>
              <a:defRPr/>
            </a:lvl9pPr>
          </a:lstStyle>
          <a:p/>
        </p:txBody>
      </p:sp>
      <p:sp>
        <p:nvSpPr>
          <p:cNvPr id="111" name="Google Shape;111;p14"/>
          <p:cNvSpPr txBox="1"/>
          <p:nvPr>
            <p:ph idx="5" type="subTitle"/>
          </p:nvPr>
        </p:nvSpPr>
        <p:spPr>
          <a:xfrm>
            <a:off x="720000" y="1788624"/>
            <a:ext cx="4176000" cy="3183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2" name="Google Shape;112;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13" name="Shape 113"/>
        <p:cNvGrpSpPr/>
        <p:nvPr/>
      </p:nvGrpSpPr>
      <p:grpSpPr>
        <a:xfrm>
          <a:off x="0" y="0"/>
          <a:ext cx="0" cy="0"/>
          <a:chOff x="0" y="0"/>
          <a:chExt cx="0" cy="0"/>
        </a:xfrm>
      </p:grpSpPr>
      <p:cxnSp>
        <p:nvCxnSpPr>
          <p:cNvPr id="114" name="Google Shape;114;p15"/>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115" name="Google Shape;115;p15"/>
          <p:cNvSpPr txBox="1"/>
          <p:nvPr>
            <p:ph idx="1" type="subTitle"/>
          </p:nvPr>
        </p:nvSpPr>
        <p:spPr>
          <a:xfrm>
            <a:off x="720000" y="1043500"/>
            <a:ext cx="1540800" cy="17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sz="10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16" name="Google Shape;116;p15"/>
          <p:cNvSpPr txBox="1"/>
          <p:nvPr>
            <p:ph idx="2" type="subTitle"/>
          </p:nvPr>
        </p:nvSpPr>
        <p:spPr>
          <a:xfrm>
            <a:off x="3799350" y="1044100"/>
            <a:ext cx="15453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sz="10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17" name="Google Shape;117;p15"/>
          <p:cNvSpPr txBox="1"/>
          <p:nvPr>
            <p:ph idx="3" type="subTitle"/>
          </p:nvPr>
        </p:nvSpPr>
        <p:spPr>
          <a:xfrm>
            <a:off x="6883200" y="1044100"/>
            <a:ext cx="1545300" cy="173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Roboto"/>
              <a:buNone/>
              <a:defRPr sz="10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18" name="Google Shape;118;p15"/>
          <p:cNvSpPr txBox="1"/>
          <p:nvPr>
            <p:ph idx="4" type="subTitle"/>
          </p:nvPr>
        </p:nvSpPr>
        <p:spPr>
          <a:xfrm flipH="1">
            <a:off x="5990400" y="3463550"/>
            <a:ext cx="1545300" cy="320100"/>
          </a:xfrm>
          <a:prstGeom prst="rect">
            <a:avLst/>
          </a:prstGeom>
          <a:noFill/>
        </p:spPr>
        <p:txBody>
          <a:bodyPr anchorCtr="0" anchor="b" bIns="91425" lIns="91425" spcFirstLastPara="1" rIns="91425" wrap="square" tIns="91425">
            <a:noAutofit/>
          </a:bodyPr>
          <a:lstStyle>
            <a:lvl1pPr lvl="0" rtl="0">
              <a:lnSpc>
                <a:spcPct val="50000"/>
              </a:lnSpc>
              <a:spcBef>
                <a:spcPts val="0"/>
              </a:spcBef>
              <a:spcAft>
                <a:spcPts val="0"/>
              </a:spcAft>
              <a:buClr>
                <a:schemeClr val="dk1"/>
              </a:buClr>
              <a:buSzPts val="2000"/>
              <a:buNone/>
              <a:defRPr b="1" sz="20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19" name="Google Shape;119;p15"/>
          <p:cNvSpPr txBox="1"/>
          <p:nvPr>
            <p:ph idx="5" type="subTitle"/>
          </p:nvPr>
        </p:nvSpPr>
        <p:spPr>
          <a:xfrm>
            <a:off x="5990400" y="3834750"/>
            <a:ext cx="2419200" cy="8595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0" name="Google Shape;120;p15"/>
          <p:cNvSpPr txBox="1"/>
          <p:nvPr>
            <p:ph idx="6" type="subTitle"/>
          </p:nvPr>
        </p:nvSpPr>
        <p:spPr>
          <a:xfrm flipH="1">
            <a:off x="3355200" y="3463550"/>
            <a:ext cx="1545300" cy="320100"/>
          </a:xfrm>
          <a:prstGeom prst="rect">
            <a:avLst/>
          </a:prstGeom>
          <a:noFill/>
        </p:spPr>
        <p:txBody>
          <a:bodyPr anchorCtr="0" anchor="b" bIns="91425" lIns="91425" spcFirstLastPara="1" rIns="91425" wrap="square" tIns="91425">
            <a:noAutofit/>
          </a:bodyPr>
          <a:lstStyle>
            <a:lvl1pPr lvl="0" rtl="0">
              <a:lnSpc>
                <a:spcPct val="50000"/>
              </a:lnSpc>
              <a:spcBef>
                <a:spcPts val="0"/>
              </a:spcBef>
              <a:spcAft>
                <a:spcPts val="0"/>
              </a:spcAft>
              <a:buClr>
                <a:schemeClr val="dk1"/>
              </a:buClr>
              <a:buSzPts val="2000"/>
              <a:buNone/>
              <a:defRPr b="1" sz="20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1" name="Google Shape;121;p15"/>
          <p:cNvSpPr txBox="1"/>
          <p:nvPr>
            <p:ph idx="7" type="subTitle"/>
          </p:nvPr>
        </p:nvSpPr>
        <p:spPr>
          <a:xfrm>
            <a:off x="3355200" y="3834750"/>
            <a:ext cx="2419200" cy="8595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2" name="Google Shape;122;p15"/>
          <p:cNvSpPr txBox="1"/>
          <p:nvPr>
            <p:ph idx="8" type="subTitle"/>
          </p:nvPr>
        </p:nvSpPr>
        <p:spPr>
          <a:xfrm flipH="1">
            <a:off x="720000" y="3463550"/>
            <a:ext cx="1545300" cy="320100"/>
          </a:xfrm>
          <a:prstGeom prst="rect">
            <a:avLst/>
          </a:prstGeom>
          <a:noFill/>
        </p:spPr>
        <p:txBody>
          <a:bodyPr anchorCtr="0" anchor="b" bIns="91425" lIns="91425" spcFirstLastPara="1" rIns="91425" wrap="square" tIns="91425">
            <a:noAutofit/>
          </a:bodyPr>
          <a:lstStyle>
            <a:lvl1pPr lvl="0" rtl="0">
              <a:lnSpc>
                <a:spcPct val="50000"/>
              </a:lnSpc>
              <a:spcBef>
                <a:spcPts val="0"/>
              </a:spcBef>
              <a:spcAft>
                <a:spcPts val="0"/>
              </a:spcAft>
              <a:buClr>
                <a:schemeClr val="dk1"/>
              </a:buClr>
              <a:buSzPts val="2000"/>
              <a:buNone/>
              <a:defRPr b="1" sz="20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3" name="Google Shape;123;p15"/>
          <p:cNvSpPr txBox="1"/>
          <p:nvPr>
            <p:ph idx="9" type="subTitle"/>
          </p:nvPr>
        </p:nvSpPr>
        <p:spPr>
          <a:xfrm>
            <a:off x="720000" y="3834450"/>
            <a:ext cx="2419200" cy="859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4" name="Google Shape;124;p15"/>
          <p:cNvSpPr txBox="1"/>
          <p:nvPr>
            <p:ph type="ctrTitle"/>
          </p:nvPr>
        </p:nvSpPr>
        <p:spPr>
          <a:xfrm>
            <a:off x="3592488" y="487650"/>
            <a:ext cx="2790300" cy="422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125" name="Google Shape;125;p15"/>
          <p:cNvSpPr txBox="1"/>
          <p:nvPr>
            <p:ph hasCustomPrompt="1" idx="13" type="title"/>
          </p:nvPr>
        </p:nvSpPr>
        <p:spPr>
          <a:xfrm>
            <a:off x="2561175" y="487650"/>
            <a:ext cx="815400" cy="422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126" name="Google Shape;126;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
    <p:spTree>
      <p:nvGrpSpPr>
        <p:cNvPr id="127" name="Shape 127"/>
        <p:cNvGrpSpPr/>
        <p:nvPr/>
      </p:nvGrpSpPr>
      <p:grpSpPr>
        <a:xfrm>
          <a:off x="0" y="0"/>
          <a:ext cx="0" cy="0"/>
          <a:chOff x="0" y="0"/>
          <a:chExt cx="0" cy="0"/>
        </a:xfrm>
      </p:grpSpPr>
      <p:sp>
        <p:nvSpPr>
          <p:cNvPr id="128" name="Google Shape;128;p16"/>
          <p:cNvSpPr txBox="1"/>
          <p:nvPr>
            <p:ph hasCustomPrompt="1" type="title"/>
          </p:nvPr>
        </p:nvSpPr>
        <p:spPr>
          <a:xfrm>
            <a:off x="720000" y="1626363"/>
            <a:ext cx="2419200" cy="5562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dk2"/>
              </a:buClr>
              <a:buSzPts val="2800"/>
              <a:buNone/>
              <a:defRPr>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29" name="Google Shape;129;p16"/>
          <p:cNvSpPr txBox="1"/>
          <p:nvPr>
            <p:ph idx="1" type="subTitle"/>
          </p:nvPr>
        </p:nvSpPr>
        <p:spPr>
          <a:xfrm>
            <a:off x="720000" y="2182509"/>
            <a:ext cx="2419200" cy="2139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0" name="Google Shape;130;p16"/>
          <p:cNvSpPr txBox="1"/>
          <p:nvPr>
            <p:ph idx="2" type="ctrTitle"/>
          </p:nvPr>
        </p:nvSpPr>
        <p:spPr>
          <a:xfrm>
            <a:off x="1597800" y="487650"/>
            <a:ext cx="5933400" cy="42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131" name="Google Shape;131;p16"/>
          <p:cNvSpPr txBox="1"/>
          <p:nvPr>
            <p:ph idx="3" type="subTitle"/>
          </p:nvPr>
        </p:nvSpPr>
        <p:spPr>
          <a:xfrm>
            <a:off x="720000" y="1043500"/>
            <a:ext cx="1540800" cy="17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sz="1200">
                <a:solidFill>
                  <a:schemeClr val="dk1"/>
                </a:solidFill>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32" name="Google Shape;132;p16"/>
          <p:cNvSpPr txBox="1"/>
          <p:nvPr>
            <p:ph idx="4" type="subTitle"/>
          </p:nvPr>
        </p:nvSpPr>
        <p:spPr>
          <a:xfrm>
            <a:off x="3799350" y="1044100"/>
            <a:ext cx="15453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33" name="Google Shape;133;p16"/>
          <p:cNvSpPr txBox="1"/>
          <p:nvPr>
            <p:ph idx="5" type="subTitle"/>
          </p:nvPr>
        </p:nvSpPr>
        <p:spPr>
          <a:xfrm>
            <a:off x="6883200" y="1044100"/>
            <a:ext cx="1545300" cy="173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cxnSp>
        <p:nvCxnSpPr>
          <p:cNvPr id="134" name="Google Shape;134;p16"/>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135" name="Google Shape;135;p16"/>
          <p:cNvSpPr txBox="1"/>
          <p:nvPr>
            <p:ph hasCustomPrompt="1" idx="6" type="title"/>
          </p:nvPr>
        </p:nvSpPr>
        <p:spPr>
          <a:xfrm>
            <a:off x="720000" y="2483175"/>
            <a:ext cx="2419200" cy="5562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dk2"/>
              </a:buClr>
              <a:buSzPts val="2800"/>
              <a:buNone/>
              <a:defRPr>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36" name="Google Shape;136;p16"/>
          <p:cNvSpPr txBox="1"/>
          <p:nvPr>
            <p:ph idx="7" type="subTitle"/>
          </p:nvPr>
        </p:nvSpPr>
        <p:spPr>
          <a:xfrm>
            <a:off x="720000" y="3039321"/>
            <a:ext cx="2419200" cy="2139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7" name="Google Shape;137;p16"/>
          <p:cNvSpPr txBox="1"/>
          <p:nvPr>
            <p:ph hasCustomPrompt="1" idx="8" type="title"/>
          </p:nvPr>
        </p:nvSpPr>
        <p:spPr>
          <a:xfrm>
            <a:off x="720000" y="3392388"/>
            <a:ext cx="2419200" cy="5562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dk2"/>
              </a:buClr>
              <a:buSzPts val="2800"/>
              <a:buNone/>
              <a:defRPr>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38" name="Google Shape;138;p16"/>
          <p:cNvSpPr txBox="1"/>
          <p:nvPr>
            <p:ph idx="9" type="subTitle"/>
          </p:nvPr>
        </p:nvSpPr>
        <p:spPr>
          <a:xfrm>
            <a:off x="720000" y="3948534"/>
            <a:ext cx="2419200" cy="2139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9" name="Google Shape;139;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40" name="Shape 140"/>
        <p:cNvGrpSpPr/>
        <p:nvPr/>
      </p:nvGrpSpPr>
      <p:grpSpPr>
        <a:xfrm>
          <a:off x="0" y="0"/>
          <a:ext cx="0" cy="0"/>
          <a:chOff x="0" y="0"/>
          <a:chExt cx="0" cy="0"/>
        </a:xfrm>
      </p:grpSpPr>
      <p:cxnSp>
        <p:nvCxnSpPr>
          <p:cNvPr id="141" name="Google Shape;141;p17"/>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142" name="Google Shape;142;p17"/>
          <p:cNvSpPr txBox="1"/>
          <p:nvPr>
            <p:ph idx="1" type="subTitle"/>
          </p:nvPr>
        </p:nvSpPr>
        <p:spPr>
          <a:xfrm>
            <a:off x="1598400" y="3973388"/>
            <a:ext cx="2059500" cy="6363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3" name="Google Shape;143;p17"/>
          <p:cNvSpPr txBox="1"/>
          <p:nvPr>
            <p:ph idx="2" type="subTitle"/>
          </p:nvPr>
        </p:nvSpPr>
        <p:spPr>
          <a:xfrm>
            <a:off x="1598400" y="3111988"/>
            <a:ext cx="2059500" cy="6402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4" name="Google Shape;144;p17"/>
          <p:cNvSpPr txBox="1"/>
          <p:nvPr>
            <p:ph idx="3" type="subTitle"/>
          </p:nvPr>
        </p:nvSpPr>
        <p:spPr>
          <a:xfrm>
            <a:off x="1598400" y="2261363"/>
            <a:ext cx="2059500" cy="6363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5" name="Google Shape;145;p17"/>
          <p:cNvSpPr txBox="1"/>
          <p:nvPr>
            <p:ph idx="4" type="subTitle"/>
          </p:nvPr>
        </p:nvSpPr>
        <p:spPr>
          <a:xfrm>
            <a:off x="5112000" y="2261363"/>
            <a:ext cx="2059500" cy="6363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6" name="Google Shape;146;p17"/>
          <p:cNvSpPr txBox="1"/>
          <p:nvPr>
            <p:ph idx="5" type="subTitle"/>
          </p:nvPr>
        </p:nvSpPr>
        <p:spPr>
          <a:xfrm>
            <a:off x="5112000" y="3111988"/>
            <a:ext cx="2059500" cy="6402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7" name="Google Shape;147;p17"/>
          <p:cNvSpPr txBox="1"/>
          <p:nvPr>
            <p:ph idx="6" type="subTitle"/>
          </p:nvPr>
        </p:nvSpPr>
        <p:spPr>
          <a:xfrm>
            <a:off x="5112000" y="3974831"/>
            <a:ext cx="2059500" cy="6333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8" name="Google Shape;148;p17"/>
          <p:cNvSpPr txBox="1"/>
          <p:nvPr>
            <p:ph type="ctrTitle"/>
          </p:nvPr>
        </p:nvSpPr>
        <p:spPr>
          <a:xfrm>
            <a:off x="1597800" y="487650"/>
            <a:ext cx="5933400" cy="42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149" name="Google Shape;149;p17"/>
          <p:cNvSpPr txBox="1"/>
          <p:nvPr>
            <p:ph idx="7" type="subTitle"/>
          </p:nvPr>
        </p:nvSpPr>
        <p:spPr>
          <a:xfrm>
            <a:off x="720000" y="1043500"/>
            <a:ext cx="1540800" cy="17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sz="1200">
                <a:solidFill>
                  <a:schemeClr val="dk1"/>
                </a:solidFill>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50" name="Google Shape;150;p17"/>
          <p:cNvSpPr txBox="1"/>
          <p:nvPr>
            <p:ph idx="8" type="subTitle"/>
          </p:nvPr>
        </p:nvSpPr>
        <p:spPr>
          <a:xfrm>
            <a:off x="3799350" y="1044100"/>
            <a:ext cx="15453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51" name="Google Shape;151;p17"/>
          <p:cNvSpPr txBox="1"/>
          <p:nvPr>
            <p:ph idx="9" type="subTitle"/>
          </p:nvPr>
        </p:nvSpPr>
        <p:spPr>
          <a:xfrm>
            <a:off x="6883200" y="1044100"/>
            <a:ext cx="1545300" cy="173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52" name="Google Shape;152;p17"/>
          <p:cNvSpPr txBox="1"/>
          <p:nvPr>
            <p:ph idx="13" type="subTitle"/>
          </p:nvPr>
        </p:nvSpPr>
        <p:spPr>
          <a:xfrm>
            <a:off x="720000" y="1819656"/>
            <a:ext cx="2937900" cy="3183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3" name="Google Shape;153;p17"/>
          <p:cNvSpPr txBox="1"/>
          <p:nvPr>
            <p:ph idx="14" type="subTitle"/>
          </p:nvPr>
        </p:nvSpPr>
        <p:spPr>
          <a:xfrm>
            <a:off x="4233600" y="1819656"/>
            <a:ext cx="2937900" cy="3183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0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4" name="Google Shape;154;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5_1">
    <p:spTree>
      <p:nvGrpSpPr>
        <p:cNvPr id="155" name="Shape 155"/>
        <p:cNvGrpSpPr/>
        <p:nvPr/>
      </p:nvGrpSpPr>
      <p:grpSpPr>
        <a:xfrm>
          <a:off x="0" y="0"/>
          <a:ext cx="0" cy="0"/>
          <a:chOff x="0" y="0"/>
          <a:chExt cx="0" cy="0"/>
        </a:xfrm>
      </p:grpSpPr>
      <p:cxnSp>
        <p:nvCxnSpPr>
          <p:cNvPr id="156" name="Google Shape;156;p18"/>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157" name="Google Shape;157;p18"/>
          <p:cNvSpPr txBox="1"/>
          <p:nvPr>
            <p:ph type="ctrTitle"/>
          </p:nvPr>
        </p:nvSpPr>
        <p:spPr>
          <a:xfrm>
            <a:off x="1597800" y="487650"/>
            <a:ext cx="5933400" cy="42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158" name="Google Shape;158;p18"/>
          <p:cNvSpPr txBox="1"/>
          <p:nvPr>
            <p:ph idx="1" type="subTitle"/>
          </p:nvPr>
        </p:nvSpPr>
        <p:spPr>
          <a:xfrm>
            <a:off x="720000" y="1043500"/>
            <a:ext cx="1540800" cy="17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sz="1200">
                <a:solidFill>
                  <a:schemeClr val="dk1"/>
                </a:solidFill>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59" name="Google Shape;159;p18"/>
          <p:cNvSpPr txBox="1"/>
          <p:nvPr>
            <p:ph idx="2" type="subTitle"/>
          </p:nvPr>
        </p:nvSpPr>
        <p:spPr>
          <a:xfrm>
            <a:off x="3799350" y="1044100"/>
            <a:ext cx="15453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60" name="Google Shape;160;p18"/>
          <p:cNvSpPr txBox="1"/>
          <p:nvPr>
            <p:ph idx="3" type="subTitle"/>
          </p:nvPr>
        </p:nvSpPr>
        <p:spPr>
          <a:xfrm>
            <a:off x="6883200" y="1044100"/>
            <a:ext cx="1545300" cy="173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61" name="Google Shape;161;p18"/>
          <p:cNvSpPr txBox="1"/>
          <p:nvPr>
            <p:ph idx="4" type="subTitle"/>
          </p:nvPr>
        </p:nvSpPr>
        <p:spPr>
          <a:xfrm flipH="1">
            <a:off x="720000" y="3827557"/>
            <a:ext cx="3266400" cy="286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b="1" sz="20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2" name="Google Shape;162;p18"/>
          <p:cNvSpPr txBox="1"/>
          <p:nvPr>
            <p:ph idx="5" type="subTitle"/>
          </p:nvPr>
        </p:nvSpPr>
        <p:spPr>
          <a:xfrm>
            <a:off x="720000" y="4189357"/>
            <a:ext cx="3266400" cy="4845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3" name="Google Shape;163;p18"/>
          <p:cNvSpPr txBox="1"/>
          <p:nvPr>
            <p:ph idx="6" type="subTitle"/>
          </p:nvPr>
        </p:nvSpPr>
        <p:spPr>
          <a:xfrm flipH="1">
            <a:off x="4233900" y="2190400"/>
            <a:ext cx="3297000" cy="2865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b="1" sz="20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4" name="Google Shape;164;p18"/>
          <p:cNvSpPr txBox="1"/>
          <p:nvPr>
            <p:ph idx="7" type="subTitle"/>
          </p:nvPr>
        </p:nvSpPr>
        <p:spPr>
          <a:xfrm>
            <a:off x="4233600" y="2548213"/>
            <a:ext cx="3297000" cy="48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5" name="Google Shape;165;p18"/>
          <p:cNvSpPr txBox="1"/>
          <p:nvPr>
            <p:ph idx="8" type="subTitle"/>
          </p:nvPr>
        </p:nvSpPr>
        <p:spPr>
          <a:xfrm flipH="1">
            <a:off x="720130" y="2190100"/>
            <a:ext cx="3297300" cy="286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b="1" sz="20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6" name="Google Shape;166;p18"/>
          <p:cNvSpPr txBox="1"/>
          <p:nvPr>
            <p:ph idx="9" type="subTitle"/>
          </p:nvPr>
        </p:nvSpPr>
        <p:spPr>
          <a:xfrm>
            <a:off x="720170" y="2550613"/>
            <a:ext cx="3297300" cy="4857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7" name="Google Shape;167;p18"/>
          <p:cNvSpPr txBox="1"/>
          <p:nvPr>
            <p:ph idx="13" type="subTitle"/>
          </p:nvPr>
        </p:nvSpPr>
        <p:spPr>
          <a:xfrm flipH="1">
            <a:off x="4233900" y="3827557"/>
            <a:ext cx="3297000" cy="286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b="1" sz="20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8" name="Google Shape;168;p18"/>
          <p:cNvSpPr txBox="1"/>
          <p:nvPr>
            <p:ph idx="14" type="subTitle"/>
          </p:nvPr>
        </p:nvSpPr>
        <p:spPr>
          <a:xfrm>
            <a:off x="4233600" y="4189357"/>
            <a:ext cx="3297000" cy="488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9" name="Google Shape;169;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170" name="Shape 170"/>
        <p:cNvGrpSpPr/>
        <p:nvPr/>
      </p:nvGrpSpPr>
      <p:grpSpPr>
        <a:xfrm>
          <a:off x="0" y="0"/>
          <a:ext cx="0" cy="0"/>
          <a:chOff x="0" y="0"/>
          <a:chExt cx="0" cy="0"/>
        </a:xfrm>
      </p:grpSpPr>
      <p:cxnSp>
        <p:nvCxnSpPr>
          <p:cNvPr id="171" name="Google Shape;171;p19"/>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172" name="Google Shape;172;p19"/>
          <p:cNvSpPr txBox="1"/>
          <p:nvPr>
            <p:ph idx="1" type="subTitle"/>
          </p:nvPr>
        </p:nvSpPr>
        <p:spPr>
          <a:xfrm>
            <a:off x="720000" y="2217025"/>
            <a:ext cx="2419200" cy="12234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3" name="Google Shape;173;p19"/>
          <p:cNvSpPr txBox="1"/>
          <p:nvPr>
            <p:ph type="ctrTitle"/>
          </p:nvPr>
        </p:nvSpPr>
        <p:spPr>
          <a:xfrm>
            <a:off x="1597800" y="487650"/>
            <a:ext cx="5933400" cy="42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174" name="Google Shape;174;p19"/>
          <p:cNvSpPr txBox="1"/>
          <p:nvPr>
            <p:ph idx="2" type="subTitle"/>
          </p:nvPr>
        </p:nvSpPr>
        <p:spPr>
          <a:xfrm>
            <a:off x="720000" y="1043500"/>
            <a:ext cx="1540800" cy="17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sz="1200">
                <a:solidFill>
                  <a:schemeClr val="dk1"/>
                </a:solidFill>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75" name="Google Shape;175;p19"/>
          <p:cNvSpPr txBox="1"/>
          <p:nvPr>
            <p:ph idx="3" type="subTitle"/>
          </p:nvPr>
        </p:nvSpPr>
        <p:spPr>
          <a:xfrm>
            <a:off x="3799350" y="1044100"/>
            <a:ext cx="15453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76" name="Google Shape;176;p19"/>
          <p:cNvSpPr txBox="1"/>
          <p:nvPr>
            <p:ph idx="4" type="subTitle"/>
          </p:nvPr>
        </p:nvSpPr>
        <p:spPr>
          <a:xfrm>
            <a:off x="6883200" y="1044100"/>
            <a:ext cx="1545300" cy="173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77" name="Google Shape;177;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7">
    <p:spTree>
      <p:nvGrpSpPr>
        <p:cNvPr id="178" name="Shape 178"/>
        <p:cNvGrpSpPr/>
        <p:nvPr/>
      </p:nvGrpSpPr>
      <p:grpSpPr>
        <a:xfrm>
          <a:off x="0" y="0"/>
          <a:ext cx="0" cy="0"/>
          <a:chOff x="0" y="0"/>
          <a:chExt cx="0" cy="0"/>
        </a:xfrm>
      </p:grpSpPr>
      <p:cxnSp>
        <p:nvCxnSpPr>
          <p:cNvPr id="179" name="Google Shape;179;p20"/>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180" name="Google Shape;180;p20"/>
          <p:cNvSpPr txBox="1"/>
          <p:nvPr>
            <p:ph idx="1" type="subTitle"/>
          </p:nvPr>
        </p:nvSpPr>
        <p:spPr>
          <a:xfrm>
            <a:off x="720000" y="3706160"/>
            <a:ext cx="2419200" cy="8586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81" name="Google Shape;181;p20"/>
          <p:cNvSpPr txBox="1"/>
          <p:nvPr>
            <p:ph idx="2" type="subTitle"/>
          </p:nvPr>
        </p:nvSpPr>
        <p:spPr>
          <a:xfrm>
            <a:off x="720000" y="3039051"/>
            <a:ext cx="1019100" cy="2196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82" name="Google Shape;182;p20"/>
          <p:cNvSpPr txBox="1"/>
          <p:nvPr>
            <p:ph idx="3" type="subTitle"/>
          </p:nvPr>
        </p:nvSpPr>
        <p:spPr>
          <a:xfrm>
            <a:off x="720000" y="3306063"/>
            <a:ext cx="1114500" cy="359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1" sz="20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83" name="Google Shape;183;p20"/>
          <p:cNvSpPr txBox="1"/>
          <p:nvPr>
            <p:ph type="ctrTitle"/>
          </p:nvPr>
        </p:nvSpPr>
        <p:spPr>
          <a:xfrm>
            <a:off x="1597800" y="487650"/>
            <a:ext cx="5933400" cy="42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184" name="Google Shape;184;p20"/>
          <p:cNvSpPr txBox="1"/>
          <p:nvPr>
            <p:ph idx="4" type="subTitle"/>
          </p:nvPr>
        </p:nvSpPr>
        <p:spPr>
          <a:xfrm>
            <a:off x="720000" y="1043500"/>
            <a:ext cx="1540800" cy="17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sz="1200">
                <a:solidFill>
                  <a:schemeClr val="dk1"/>
                </a:solidFill>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85" name="Google Shape;185;p20"/>
          <p:cNvSpPr txBox="1"/>
          <p:nvPr>
            <p:ph idx="5" type="subTitle"/>
          </p:nvPr>
        </p:nvSpPr>
        <p:spPr>
          <a:xfrm>
            <a:off x="3799350" y="1044100"/>
            <a:ext cx="15453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86" name="Google Shape;186;p20"/>
          <p:cNvSpPr txBox="1"/>
          <p:nvPr>
            <p:ph idx="6" type="subTitle"/>
          </p:nvPr>
        </p:nvSpPr>
        <p:spPr>
          <a:xfrm>
            <a:off x="6883200" y="1044100"/>
            <a:ext cx="1545300" cy="173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87" name="Google Shape;187;p20"/>
          <p:cNvSpPr txBox="1"/>
          <p:nvPr>
            <p:ph idx="7" type="subTitle"/>
          </p:nvPr>
        </p:nvSpPr>
        <p:spPr>
          <a:xfrm>
            <a:off x="3355200" y="3706160"/>
            <a:ext cx="2419200" cy="8586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88" name="Google Shape;188;p20"/>
          <p:cNvSpPr txBox="1"/>
          <p:nvPr>
            <p:ph idx="8" type="subTitle"/>
          </p:nvPr>
        </p:nvSpPr>
        <p:spPr>
          <a:xfrm>
            <a:off x="3355200" y="3039051"/>
            <a:ext cx="1019100" cy="2196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89" name="Google Shape;189;p20"/>
          <p:cNvSpPr txBox="1"/>
          <p:nvPr>
            <p:ph idx="9" type="subTitle"/>
          </p:nvPr>
        </p:nvSpPr>
        <p:spPr>
          <a:xfrm>
            <a:off x="3355200" y="3306063"/>
            <a:ext cx="1114500" cy="359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1" sz="20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0" name="Google Shape;190;p20"/>
          <p:cNvSpPr txBox="1"/>
          <p:nvPr>
            <p:ph idx="13" type="subTitle"/>
          </p:nvPr>
        </p:nvSpPr>
        <p:spPr>
          <a:xfrm>
            <a:off x="5991850" y="3706160"/>
            <a:ext cx="2419200" cy="8586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1" name="Google Shape;191;p20"/>
          <p:cNvSpPr txBox="1"/>
          <p:nvPr>
            <p:ph idx="14" type="subTitle"/>
          </p:nvPr>
        </p:nvSpPr>
        <p:spPr>
          <a:xfrm>
            <a:off x="5991850" y="3039051"/>
            <a:ext cx="1019100" cy="2196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12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2" name="Google Shape;192;p20"/>
          <p:cNvSpPr txBox="1"/>
          <p:nvPr>
            <p:ph idx="15" type="subTitle"/>
          </p:nvPr>
        </p:nvSpPr>
        <p:spPr>
          <a:xfrm>
            <a:off x="5991850" y="3306063"/>
            <a:ext cx="1114500" cy="359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b="1" sz="20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3" name="Google Shape;193;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cxnSp>
        <p:nvCxnSpPr>
          <p:cNvPr id="18" name="Google Shape;18;p3"/>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19" name="Google Shape;19;p3"/>
          <p:cNvSpPr txBox="1"/>
          <p:nvPr>
            <p:ph idx="1" type="subTitle"/>
          </p:nvPr>
        </p:nvSpPr>
        <p:spPr>
          <a:xfrm>
            <a:off x="1597200" y="487650"/>
            <a:ext cx="5934600" cy="420600"/>
          </a:xfrm>
          <a:prstGeom prst="rect">
            <a:avLst/>
          </a:prstGeom>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2800"/>
              <a:buFont typeface="Merriweather"/>
              <a:buNone/>
              <a:defRPr b="1" sz="2800">
                <a:solidFill>
                  <a:schemeClr val="dk1"/>
                </a:solidFill>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20" name="Google Shape;20;p3"/>
          <p:cNvSpPr txBox="1"/>
          <p:nvPr>
            <p:ph hasCustomPrompt="1" type="title"/>
          </p:nvPr>
        </p:nvSpPr>
        <p:spPr>
          <a:xfrm>
            <a:off x="1598400" y="2253600"/>
            <a:ext cx="662400" cy="6408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Clr>
                <a:schemeClr val="dk2"/>
              </a:buClr>
              <a:buSzPts val="2800"/>
              <a:buNone/>
              <a:defRPr sz="3600">
                <a:solidFill>
                  <a:schemeClr val="lt1"/>
                </a:solidFill>
              </a:defRPr>
            </a:lvl1pPr>
            <a:lvl2pPr lvl="1" rtl="0" algn="ctr">
              <a:spcBef>
                <a:spcPts val="0"/>
              </a:spcBef>
              <a:spcAft>
                <a:spcPts val="0"/>
              </a:spcAft>
              <a:buClr>
                <a:schemeClr val="dk2"/>
              </a:buClr>
              <a:buSzPts val="2000"/>
              <a:buNone/>
              <a:defRPr sz="2000">
                <a:solidFill>
                  <a:schemeClr val="dk2"/>
                </a:solidFill>
              </a:defRPr>
            </a:lvl2pPr>
            <a:lvl3pPr lvl="2" rtl="0" algn="ctr">
              <a:spcBef>
                <a:spcPts val="0"/>
              </a:spcBef>
              <a:spcAft>
                <a:spcPts val="0"/>
              </a:spcAft>
              <a:buClr>
                <a:schemeClr val="dk2"/>
              </a:buClr>
              <a:buSzPts val="2000"/>
              <a:buNone/>
              <a:defRPr sz="2000">
                <a:solidFill>
                  <a:schemeClr val="dk2"/>
                </a:solidFill>
              </a:defRPr>
            </a:lvl3pPr>
            <a:lvl4pPr lvl="3" rtl="0" algn="ctr">
              <a:spcBef>
                <a:spcPts val="0"/>
              </a:spcBef>
              <a:spcAft>
                <a:spcPts val="0"/>
              </a:spcAft>
              <a:buClr>
                <a:schemeClr val="dk2"/>
              </a:buClr>
              <a:buSzPts val="2000"/>
              <a:buNone/>
              <a:defRPr sz="2000">
                <a:solidFill>
                  <a:schemeClr val="dk2"/>
                </a:solidFill>
              </a:defRPr>
            </a:lvl4pPr>
            <a:lvl5pPr lvl="4" rtl="0" algn="ctr">
              <a:spcBef>
                <a:spcPts val="0"/>
              </a:spcBef>
              <a:spcAft>
                <a:spcPts val="0"/>
              </a:spcAft>
              <a:buClr>
                <a:schemeClr val="dk2"/>
              </a:buClr>
              <a:buSzPts val="2000"/>
              <a:buNone/>
              <a:defRPr sz="2000">
                <a:solidFill>
                  <a:schemeClr val="dk2"/>
                </a:solidFill>
              </a:defRPr>
            </a:lvl5pPr>
            <a:lvl6pPr lvl="5" rtl="0" algn="ctr">
              <a:spcBef>
                <a:spcPts val="0"/>
              </a:spcBef>
              <a:spcAft>
                <a:spcPts val="0"/>
              </a:spcAft>
              <a:buClr>
                <a:schemeClr val="dk2"/>
              </a:buClr>
              <a:buSzPts val="2000"/>
              <a:buNone/>
              <a:defRPr sz="2000">
                <a:solidFill>
                  <a:schemeClr val="dk2"/>
                </a:solidFill>
              </a:defRPr>
            </a:lvl6pPr>
            <a:lvl7pPr lvl="6" rtl="0" algn="ctr">
              <a:spcBef>
                <a:spcPts val="0"/>
              </a:spcBef>
              <a:spcAft>
                <a:spcPts val="0"/>
              </a:spcAft>
              <a:buClr>
                <a:schemeClr val="dk2"/>
              </a:buClr>
              <a:buSzPts val="2000"/>
              <a:buNone/>
              <a:defRPr sz="2000">
                <a:solidFill>
                  <a:schemeClr val="dk2"/>
                </a:solidFill>
              </a:defRPr>
            </a:lvl7pPr>
            <a:lvl8pPr lvl="7" rtl="0" algn="ctr">
              <a:spcBef>
                <a:spcPts val="0"/>
              </a:spcBef>
              <a:spcAft>
                <a:spcPts val="0"/>
              </a:spcAft>
              <a:buClr>
                <a:schemeClr val="dk2"/>
              </a:buClr>
              <a:buSzPts val="2000"/>
              <a:buNone/>
              <a:defRPr sz="2000">
                <a:solidFill>
                  <a:schemeClr val="dk2"/>
                </a:solidFill>
              </a:defRPr>
            </a:lvl8pPr>
            <a:lvl9pPr lvl="8" rtl="0" algn="ctr">
              <a:spcBef>
                <a:spcPts val="0"/>
              </a:spcBef>
              <a:spcAft>
                <a:spcPts val="0"/>
              </a:spcAft>
              <a:buClr>
                <a:schemeClr val="dk2"/>
              </a:buClr>
              <a:buSzPts val="2000"/>
              <a:buNone/>
              <a:defRPr sz="2000">
                <a:solidFill>
                  <a:schemeClr val="dk2"/>
                </a:solidFill>
              </a:defRPr>
            </a:lvl9pPr>
          </a:lstStyle>
          <a:p>
            <a:r>
              <a:t>xx%</a:t>
            </a:r>
          </a:p>
        </p:txBody>
      </p:sp>
      <p:sp>
        <p:nvSpPr>
          <p:cNvPr id="21" name="Google Shape;21;p3"/>
          <p:cNvSpPr txBox="1"/>
          <p:nvPr>
            <p:ph idx="2" type="ctrTitle"/>
          </p:nvPr>
        </p:nvSpPr>
        <p:spPr>
          <a:xfrm>
            <a:off x="1598400" y="3168025"/>
            <a:ext cx="4102500" cy="525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Font typeface="Merriweather"/>
              <a:buNone/>
              <a:defRPr b="1" sz="3600">
                <a:solidFill>
                  <a:schemeClr val="lt1"/>
                </a:solidFill>
                <a:latin typeface="Merriweather"/>
                <a:ea typeface="Merriweather"/>
                <a:cs typeface="Merriweather"/>
                <a:sym typeface="Merriweather"/>
              </a:defRPr>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22" name="Google Shape;22;p3"/>
          <p:cNvSpPr txBox="1"/>
          <p:nvPr>
            <p:ph idx="3" type="subTitle"/>
          </p:nvPr>
        </p:nvSpPr>
        <p:spPr>
          <a:xfrm>
            <a:off x="720000" y="1043500"/>
            <a:ext cx="1540800" cy="17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23" name="Google Shape;23;p3"/>
          <p:cNvSpPr txBox="1"/>
          <p:nvPr>
            <p:ph idx="4" type="subTitle"/>
          </p:nvPr>
        </p:nvSpPr>
        <p:spPr>
          <a:xfrm>
            <a:off x="3799350" y="1044100"/>
            <a:ext cx="15453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24" name="Google Shape;24;p3"/>
          <p:cNvSpPr txBox="1"/>
          <p:nvPr>
            <p:ph idx="5" type="subTitle"/>
          </p:nvPr>
        </p:nvSpPr>
        <p:spPr>
          <a:xfrm>
            <a:off x="6883200" y="1044100"/>
            <a:ext cx="1545300" cy="173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25" name="Google Shape;25;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194" name="Shape 194"/>
        <p:cNvGrpSpPr/>
        <p:nvPr/>
      </p:nvGrpSpPr>
      <p:grpSpPr>
        <a:xfrm>
          <a:off x="0" y="0"/>
          <a:ext cx="0" cy="0"/>
          <a:chOff x="0" y="0"/>
          <a:chExt cx="0" cy="0"/>
        </a:xfrm>
      </p:grpSpPr>
      <p:cxnSp>
        <p:nvCxnSpPr>
          <p:cNvPr id="195" name="Google Shape;195;p21"/>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196" name="Google Shape;196;p21"/>
          <p:cNvSpPr txBox="1"/>
          <p:nvPr>
            <p:ph idx="1" type="subTitle"/>
          </p:nvPr>
        </p:nvSpPr>
        <p:spPr>
          <a:xfrm>
            <a:off x="720000" y="1043500"/>
            <a:ext cx="1540800" cy="17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sz="10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97" name="Google Shape;197;p21"/>
          <p:cNvSpPr txBox="1"/>
          <p:nvPr>
            <p:ph idx="2" type="subTitle"/>
          </p:nvPr>
        </p:nvSpPr>
        <p:spPr>
          <a:xfrm>
            <a:off x="3799350" y="1044100"/>
            <a:ext cx="15453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sz="10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98" name="Google Shape;198;p21"/>
          <p:cNvSpPr txBox="1"/>
          <p:nvPr>
            <p:ph idx="3" type="subTitle"/>
          </p:nvPr>
        </p:nvSpPr>
        <p:spPr>
          <a:xfrm>
            <a:off x="6883200" y="1044100"/>
            <a:ext cx="1545300" cy="173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Roboto"/>
              <a:buNone/>
              <a:defRPr sz="10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199" name="Google Shape;199;p21"/>
          <p:cNvSpPr txBox="1"/>
          <p:nvPr>
            <p:ph idx="4" type="subTitle"/>
          </p:nvPr>
        </p:nvSpPr>
        <p:spPr>
          <a:xfrm>
            <a:off x="5106277" y="1860175"/>
            <a:ext cx="3297600" cy="1067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Font typeface="Roboto"/>
              <a:buNone/>
              <a:defRPr>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200" name="Google Shape;200;p21"/>
          <p:cNvSpPr txBox="1"/>
          <p:nvPr>
            <p:ph type="ctrTitle"/>
          </p:nvPr>
        </p:nvSpPr>
        <p:spPr>
          <a:xfrm>
            <a:off x="1597800" y="448860"/>
            <a:ext cx="5933400" cy="42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Font typeface="Merriweather"/>
              <a:buNone/>
              <a:defRPr b="1" sz="3500">
                <a:latin typeface="Merriweather"/>
                <a:ea typeface="Merriweather"/>
                <a:cs typeface="Merriweather"/>
                <a:sym typeface="Merriweather"/>
              </a:defRPr>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201" name="Google Shape;201;p21"/>
          <p:cNvSpPr txBox="1"/>
          <p:nvPr/>
        </p:nvSpPr>
        <p:spPr>
          <a:xfrm>
            <a:off x="5112000" y="3472392"/>
            <a:ext cx="2962200" cy="8586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None/>
            </a:pPr>
            <a:r>
              <a:rPr lang="en" sz="1200">
                <a:latin typeface="Merriweather"/>
                <a:ea typeface="Merriweather"/>
                <a:cs typeface="Merriweather"/>
                <a:sym typeface="Merriweather"/>
              </a:rPr>
              <a:t>CREDITS: This presentation template was created by </a:t>
            </a:r>
            <a:r>
              <a:rPr b="1" lang="en" sz="1200">
                <a:uFill>
                  <a:noFill/>
                </a:uFill>
                <a:latin typeface="Merriweather"/>
                <a:ea typeface="Merriweather"/>
                <a:cs typeface="Merriweather"/>
                <a:sym typeface="Merriweather"/>
                <a:hlinkClick r:id="rId2"/>
              </a:rPr>
              <a:t>Slidesgo</a:t>
            </a:r>
            <a:r>
              <a:rPr lang="en" sz="1200">
                <a:latin typeface="Merriweather"/>
                <a:ea typeface="Merriweather"/>
                <a:cs typeface="Merriweather"/>
                <a:sym typeface="Merriweather"/>
              </a:rPr>
              <a:t>, including icons by </a:t>
            </a:r>
            <a:r>
              <a:rPr b="1" lang="en" sz="1200">
                <a:uFill>
                  <a:noFill/>
                </a:uFill>
                <a:latin typeface="Merriweather"/>
                <a:ea typeface="Merriweather"/>
                <a:cs typeface="Merriweather"/>
                <a:sym typeface="Merriweather"/>
                <a:hlinkClick r:id="rId3"/>
              </a:rPr>
              <a:t>Flaticon</a:t>
            </a:r>
            <a:r>
              <a:rPr lang="en" sz="1200">
                <a:latin typeface="Merriweather"/>
                <a:ea typeface="Merriweather"/>
                <a:cs typeface="Merriweather"/>
                <a:sym typeface="Merriweather"/>
              </a:rPr>
              <a:t>, and infographics &amp; images by</a:t>
            </a:r>
            <a:r>
              <a:rPr b="1" lang="en" sz="1200">
                <a:latin typeface="Merriweather"/>
                <a:ea typeface="Merriweather"/>
                <a:cs typeface="Merriweather"/>
                <a:sym typeface="Merriweather"/>
              </a:rPr>
              <a:t> </a:t>
            </a:r>
            <a:r>
              <a:rPr b="1" lang="en" sz="1200">
                <a:uFill>
                  <a:noFill/>
                </a:uFill>
                <a:latin typeface="Merriweather"/>
                <a:ea typeface="Merriweather"/>
                <a:cs typeface="Merriweather"/>
                <a:sym typeface="Merriweather"/>
                <a:hlinkClick r:id="rId4"/>
              </a:rPr>
              <a:t>Freepik</a:t>
            </a:r>
            <a:endParaRPr b="1" sz="1200">
              <a:latin typeface="Merriweather"/>
              <a:ea typeface="Merriweather"/>
              <a:cs typeface="Merriweather"/>
              <a:sym typeface="Merriweather"/>
            </a:endParaRPr>
          </a:p>
        </p:txBody>
      </p:sp>
      <p:sp>
        <p:nvSpPr>
          <p:cNvPr id="202" name="Google Shape;202;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203" name="Shape 203"/>
        <p:cNvGrpSpPr/>
        <p:nvPr/>
      </p:nvGrpSpPr>
      <p:grpSpPr>
        <a:xfrm>
          <a:off x="0" y="0"/>
          <a:ext cx="0" cy="0"/>
          <a:chOff x="0" y="0"/>
          <a:chExt cx="0" cy="0"/>
        </a:xfrm>
      </p:grpSpPr>
      <p:sp>
        <p:nvSpPr>
          <p:cNvPr id="204" name="Google Shape;204;p22"/>
          <p:cNvSpPr txBox="1"/>
          <p:nvPr>
            <p:ph type="ctrTitle"/>
          </p:nvPr>
        </p:nvSpPr>
        <p:spPr>
          <a:xfrm>
            <a:off x="1597800" y="487650"/>
            <a:ext cx="5933400" cy="42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205" name="Google Shape;205;p22"/>
          <p:cNvSpPr txBox="1"/>
          <p:nvPr>
            <p:ph idx="1" type="subTitle"/>
          </p:nvPr>
        </p:nvSpPr>
        <p:spPr>
          <a:xfrm>
            <a:off x="720000" y="1043500"/>
            <a:ext cx="1540800" cy="17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sz="10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206" name="Google Shape;206;p22"/>
          <p:cNvSpPr txBox="1"/>
          <p:nvPr>
            <p:ph idx="2" type="subTitle"/>
          </p:nvPr>
        </p:nvSpPr>
        <p:spPr>
          <a:xfrm>
            <a:off x="3799350" y="1044100"/>
            <a:ext cx="15453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sz="10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207" name="Google Shape;207;p22"/>
          <p:cNvSpPr txBox="1"/>
          <p:nvPr>
            <p:ph idx="3" type="subTitle"/>
          </p:nvPr>
        </p:nvSpPr>
        <p:spPr>
          <a:xfrm>
            <a:off x="6883200" y="1044100"/>
            <a:ext cx="1545300" cy="173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Roboto"/>
              <a:buNone/>
              <a:defRPr sz="10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208" name="Google Shape;208;p22"/>
          <p:cNvSpPr txBox="1"/>
          <p:nvPr>
            <p:ph idx="4" type="body"/>
          </p:nvPr>
        </p:nvSpPr>
        <p:spPr>
          <a:xfrm>
            <a:off x="720000" y="2194560"/>
            <a:ext cx="3297600" cy="2571000"/>
          </a:xfrm>
          <a:prstGeom prst="rect">
            <a:avLst/>
          </a:prstGeom>
        </p:spPr>
        <p:txBody>
          <a:bodyPr anchorCtr="0" anchor="t" bIns="91425" lIns="91425" spcFirstLastPara="1" rIns="91425" wrap="square" tIns="91425">
            <a:noAutofit/>
          </a:bodyPr>
          <a:lstStyle>
            <a:lvl1pPr indent="-292100" lvl="0" marL="457200" rtl="0">
              <a:lnSpc>
                <a:spcPct val="105000"/>
              </a:lnSpc>
              <a:spcBef>
                <a:spcPts val="0"/>
              </a:spcBef>
              <a:spcAft>
                <a:spcPts val="0"/>
              </a:spcAft>
              <a:buSzPts val="1000"/>
              <a:buFont typeface="Montserrat"/>
              <a:buChar char="●"/>
              <a:defRPr sz="1200"/>
            </a:lvl1pPr>
            <a:lvl2pPr indent="-330200" lvl="1" marL="914400" rtl="0">
              <a:lnSpc>
                <a:spcPct val="100000"/>
              </a:lnSpc>
              <a:spcBef>
                <a:spcPts val="0"/>
              </a:spcBef>
              <a:spcAft>
                <a:spcPts val="0"/>
              </a:spcAft>
              <a:buClr>
                <a:srgbClr val="2B3E55"/>
              </a:buClr>
              <a:buSzPts val="1600"/>
              <a:buFont typeface="Montserrat"/>
              <a:buChar char="○"/>
              <a:defRPr sz="1200"/>
            </a:lvl2pPr>
            <a:lvl3pPr indent="-330200" lvl="2" marL="1371600" rtl="0">
              <a:spcBef>
                <a:spcPts val="1600"/>
              </a:spcBef>
              <a:spcAft>
                <a:spcPts val="0"/>
              </a:spcAft>
              <a:buClr>
                <a:srgbClr val="2B3E55"/>
              </a:buClr>
              <a:buSzPts val="1600"/>
              <a:buFont typeface="Montserrat"/>
              <a:buChar char="■"/>
              <a:defRPr/>
            </a:lvl3pPr>
            <a:lvl4pPr indent="-330200" lvl="3" marL="1828800" rtl="0">
              <a:spcBef>
                <a:spcPts val="1600"/>
              </a:spcBef>
              <a:spcAft>
                <a:spcPts val="0"/>
              </a:spcAft>
              <a:buClr>
                <a:srgbClr val="2B3E55"/>
              </a:buClr>
              <a:buSzPts val="1600"/>
              <a:buFont typeface="Montserrat"/>
              <a:buChar char="●"/>
              <a:defRPr/>
            </a:lvl4pPr>
            <a:lvl5pPr indent="-330200" lvl="4" marL="2286000" rtl="0">
              <a:spcBef>
                <a:spcPts val="1600"/>
              </a:spcBef>
              <a:spcAft>
                <a:spcPts val="0"/>
              </a:spcAft>
              <a:buClr>
                <a:srgbClr val="2B3E55"/>
              </a:buClr>
              <a:buSzPts val="1600"/>
              <a:buFont typeface="Montserrat"/>
              <a:buChar char="○"/>
              <a:defRPr/>
            </a:lvl5pPr>
            <a:lvl6pPr indent="-330200" lvl="5" marL="2743200" rtl="0">
              <a:spcBef>
                <a:spcPts val="1600"/>
              </a:spcBef>
              <a:spcAft>
                <a:spcPts val="0"/>
              </a:spcAft>
              <a:buClr>
                <a:srgbClr val="2B3E55"/>
              </a:buClr>
              <a:buSzPts val="1600"/>
              <a:buFont typeface="Montserrat"/>
              <a:buChar char="■"/>
              <a:defRPr/>
            </a:lvl6pPr>
            <a:lvl7pPr indent="-330200" lvl="6" marL="3200400" rtl="0">
              <a:spcBef>
                <a:spcPts val="1600"/>
              </a:spcBef>
              <a:spcAft>
                <a:spcPts val="0"/>
              </a:spcAft>
              <a:buClr>
                <a:srgbClr val="2B3E55"/>
              </a:buClr>
              <a:buSzPts val="1600"/>
              <a:buFont typeface="Montserrat"/>
              <a:buChar char="●"/>
              <a:defRPr/>
            </a:lvl7pPr>
            <a:lvl8pPr indent="-330200" lvl="7" marL="3657600" rtl="0">
              <a:spcBef>
                <a:spcPts val="1600"/>
              </a:spcBef>
              <a:spcAft>
                <a:spcPts val="0"/>
              </a:spcAft>
              <a:buClr>
                <a:srgbClr val="2B3E55"/>
              </a:buClr>
              <a:buSzPts val="1600"/>
              <a:buFont typeface="Montserrat"/>
              <a:buChar char="○"/>
              <a:defRPr/>
            </a:lvl8pPr>
            <a:lvl9pPr indent="-330200" lvl="8" marL="4114800" rtl="0">
              <a:spcBef>
                <a:spcPts val="1600"/>
              </a:spcBef>
              <a:spcAft>
                <a:spcPts val="1600"/>
              </a:spcAft>
              <a:buClr>
                <a:srgbClr val="2B3E55"/>
              </a:buClr>
              <a:buSzPts val="1600"/>
              <a:buFont typeface="Montserrat"/>
              <a:buChar char="■"/>
              <a:defRPr/>
            </a:lvl9pPr>
          </a:lstStyle>
          <a:p/>
        </p:txBody>
      </p:sp>
      <p:sp>
        <p:nvSpPr>
          <p:cNvPr id="209" name="Google Shape;209;p22"/>
          <p:cNvSpPr txBox="1"/>
          <p:nvPr>
            <p:ph idx="5" type="subTitle"/>
          </p:nvPr>
        </p:nvSpPr>
        <p:spPr>
          <a:xfrm>
            <a:off x="720000" y="1822800"/>
            <a:ext cx="3297600" cy="3183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000"/>
              <a:buNone/>
              <a:defRPr b="1"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cxnSp>
        <p:nvCxnSpPr>
          <p:cNvPr id="210" name="Google Shape;210;p22"/>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211" name="Google Shape;211;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2">
    <p:spTree>
      <p:nvGrpSpPr>
        <p:cNvPr id="212" name="Shape 212"/>
        <p:cNvGrpSpPr/>
        <p:nvPr/>
      </p:nvGrpSpPr>
      <p:grpSpPr>
        <a:xfrm>
          <a:off x="0" y="0"/>
          <a:ext cx="0" cy="0"/>
          <a:chOff x="0" y="0"/>
          <a:chExt cx="0" cy="0"/>
        </a:xfrm>
      </p:grpSpPr>
      <p:sp>
        <p:nvSpPr>
          <p:cNvPr id="213" name="Google Shape;213;p23"/>
          <p:cNvSpPr txBox="1"/>
          <p:nvPr>
            <p:ph type="ctrTitle"/>
          </p:nvPr>
        </p:nvSpPr>
        <p:spPr>
          <a:xfrm>
            <a:off x="1597800" y="487650"/>
            <a:ext cx="5933400" cy="42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214" name="Google Shape;214;p23"/>
          <p:cNvSpPr txBox="1"/>
          <p:nvPr>
            <p:ph idx="1" type="subTitle"/>
          </p:nvPr>
        </p:nvSpPr>
        <p:spPr>
          <a:xfrm>
            <a:off x="720000" y="1043500"/>
            <a:ext cx="1540800" cy="17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sz="10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215" name="Google Shape;215;p23"/>
          <p:cNvSpPr txBox="1"/>
          <p:nvPr>
            <p:ph idx="2" type="subTitle"/>
          </p:nvPr>
        </p:nvSpPr>
        <p:spPr>
          <a:xfrm>
            <a:off x="3799350" y="1044100"/>
            <a:ext cx="15453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sz="10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216" name="Google Shape;216;p23"/>
          <p:cNvSpPr txBox="1"/>
          <p:nvPr>
            <p:ph idx="3" type="subTitle"/>
          </p:nvPr>
        </p:nvSpPr>
        <p:spPr>
          <a:xfrm>
            <a:off x="6883200" y="1044100"/>
            <a:ext cx="1545300" cy="173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Roboto"/>
              <a:buNone/>
              <a:defRPr sz="10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217" name="Google Shape;217;p23"/>
          <p:cNvSpPr txBox="1"/>
          <p:nvPr>
            <p:ph idx="4" type="body"/>
          </p:nvPr>
        </p:nvSpPr>
        <p:spPr>
          <a:xfrm>
            <a:off x="720000" y="1983361"/>
            <a:ext cx="3297600" cy="2692800"/>
          </a:xfrm>
          <a:prstGeom prst="rect">
            <a:avLst/>
          </a:prstGeom>
        </p:spPr>
        <p:txBody>
          <a:bodyPr anchorCtr="0" anchor="t" bIns="91425" lIns="91425" spcFirstLastPara="1" rIns="91425" wrap="square" tIns="91425">
            <a:noAutofit/>
          </a:bodyPr>
          <a:lstStyle>
            <a:lvl1pPr indent="-292100" lvl="0" marL="457200" rtl="0">
              <a:lnSpc>
                <a:spcPct val="105000"/>
              </a:lnSpc>
              <a:spcBef>
                <a:spcPts val="0"/>
              </a:spcBef>
              <a:spcAft>
                <a:spcPts val="0"/>
              </a:spcAft>
              <a:buSzPts val="1000"/>
              <a:buFont typeface="Montserrat"/>
              <a:buChar char="●"/>
              <a:defRPr sz="1200"/>
            </a:lvl1pPr>
            <a:lvl2pPr indent="-330200" lvl="1" marL="914400" rtl="0">
              <a:lnSpc>
                <a:spcPct val="100000"/>
              </a:lnSpc>
              <a:spcBef>
                <a:spcPts val="0"/>
              </a:spcBef>
              <a:spcAft>
                <a:spcPts val="0"/>
              </a:spcAft>
              <a:buClr>
                <a:srgbClr val="2B3E55"/>
              </a:buClr>
              <a:buSzPts val="1600"/>
              <a:buFont typeface="Montserrat"/>
              <a:buChar char="○"/>
              <a:defRPr sz="1200"/>
            </a:lvl2pPr>
            <a:lvl3pPr indent="-330200" lvl="2" marL="1371600" rtl="0">
              <a:spcBef>
                <a:spcPts val="1600"/>
              </a:spcBef>
              <a:spcAft>
                <a:spcPts val="0"/>
              </a:spcAft>
              <a:buClr>
                <a:srgbClr val="2B3E55"/>
              </a:buClr>
              <a:buSzPts val="1600"/>
              <a:buFont typeface="Montserrat"/>
              <a:buChar char="■"/>
              <a:defRPr/>
            </a:lvl3pPr>
            <a:lvl4pPr indent="-330200" lvl="3" marL="1828800" rtl="0">
              <a:spcBef>
                <a:spcPts val="1600"/>
              </a:spcBef>
              <a:spcAft>
                <a:spcPts val="0"/>
              </a:spcAft>
              <a:buClr>
                <a:srgbClr val="2B3E55"/>
              </a:buClr>
              <a:buSzPts val="1600"/>
              <a:buFont typeface="Montserrat"/>
              <a:buChar char="●"/>
              <a:defRPr/>
            </a:lvl4pPr>
            <a:lvl5pPr indent="-330200" lvl="4" marL="2286000" rtl="0">
              <a:spcBef>
                <a:spcPts val="1600"/>
              </a:spcBef>
              <a:spcAft>
                <a:spcPts val="0"/>
              </a:spcAft>
              <a:buClr>
                <a:srgbClr val="2B3E55"/>
              </a:buClr>
              <a:buSzPts val="1600"/>
              <a:buFont typeface="Montserrat"/>
              <a:buChar char="○"/>
              <a:defRPr/>
            </a:lvl5pPr>
            <a:lvl6pPr indent="-330200" lvl="5" marL="2743200" rtl="0">
              <a:spcBef>
                <a:spcPts val="1600"/>
              </a:spcBef>
              <a:spcAft>
                <a:spcPts val="0"/>
              </a:spcAft>
              <a:buClr>
                <a:srgbClr val="2B3E55"/>
              </a:buClr>
              <a:buSzPts val="1600"/>
              <a:buFont typeface="Montserrat"/>
              <a:buChar char="■"/>
              <a:defRPr/>
            </a:lvl6pPr>
            <a:lvl7pPr indent="-330200" lvl="6" marL="3200400" rtl="0">
              <a:spcBef>
                <a:spcPts val="1600"/>
              </a:spcBef>
              <a:spcAft>
                <a:spcPts val="0"/>
              </a:spcAft>
              <a:buClr>
                <a:srgbClr val="2B3E55"/>
              </a:buClr>
              <a:buSzPts val="1600"/>
              <a:buFont typeface="Montserrat"/>
              <a:buChar char="●"/>
              <a:defRPr/>
            </a:lvl7pPr>
            <a:lvl8pPr indent="-330200" lvl="7" marL="3657600" rtl="0">
              <a:spcBef>
                <a:spcPts val="1600"/>
              </a:spcBef>
              <a:spcAft>
                <a:spcPts val="0"/>
              </a:spcAft>
              <a:buClr>
                <a:srgbClr val="2B3E55"/>
              </a:buClr>
              <a:buSzPts val="1600"/>
              <a:buFont typeface="Montserrat"/>
              <a:buChar char="○"/>
              <a:defRPr/>
            </a:lvl8pPr>
            <a:lvl9pPr indent="-330200" lvl="8" marL="4114800" rtl="0">
              <a:spcBef>
                <a:spcPts val="1600"/>
              </a:spcBef>
              <a:spcAft>
                <a:spcPts val="1600"/>
              </a:spcAft>
              <a:buClr>
                <a:srgbClr val="2B3E55"/>
              </a:buClr>
              <a:buSzPts val="1600"/>
              <a:buFont typeface="Montserrat"/>
              <a:buChar char="■"/>
              <a:defRPr/>
            </a:lvl9pPr>
          </a:lstStyle>
          <a:p/>
        </p:txBody>
      </p:sp>
      <p:sp>
        <p:nvSpPr>
          <p:cNvPr id="218" name="Google Shape;218;p23"/>
          <p:cNvSpPr txBox="1"/>
          <p:nvPr>
            <p:ph idx="5" type="subTitle"/>
          </p:nvPr>
        </p:nvSpPr>
        <p:spPr>
          <a:xfrm>
            <a:off x="720000" y="1610186"/>
            <a:ext cx="3297600" cy="3183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000"/>
              <a:buNone/>
              <a:defRPr b="1" sz="2000"/>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p:txBody>
      </p:sp>
      <p:sp>
        <p:nvSpPr>
          <p:cNvPr id="219" name="Google Shape;219;p23"/>
          <p:cNvSpPr txBox="1"/>
          <p:nvPr>
            <p:ph idx="6" type="body"/>
          </p:nvPr>
        </p:nvSpPr>
        <p:spPr>
          <a:xfrm>
            <a:off x="4233600" y="1983361"/>
            <a:ext cx="3297600" cy="2692800"/>
          </a:xfrm>
          <a:prstGeom prst="rect">
            <a:avLst/>
          </a:prstGeom>
        </p:spPr>
        <p:txBody>
          <a:bodyPr anchorCtr="0" anchor="t" bIns="91425" lIns="91425" spcFirstLastPara="1" rIns="91425" wrap="square" tIns="91425">
            <a:noAutofit/>
          </a:bodyPr>
          <a:lstStyle>
            <a:lvl1pPr indent="-292100" lvl="0" marL="457200" rtl="0">
              <a:lnSpc>
                <a:spcPct val="105000"/>
              </a:lnSpc>
              <a:spcBef>
                <a:spcPts val="0"/>
              </a:spcBef>
              <a:spcAft>
                <a:spcPts val="0"/>
              </a:spcAft>
              <a:buClr>
                <a:schemeClr val="dk1"/>
              </a:buClr>
              <a:buSzPts val="1000"/>
              <a:buFont typeface="Montserrat"/>
              <a:buChar char="●"/>
              <a:defRPr sz="1200"/>
            </a:lvl1pPr>
            <a:lvl2pPr indent="-330200" lvl="1" marL="914400" rtl="0">
              <a:lnSpc>
                <a:spcPct val="100000"/>
              </a:lnSpc>
              <a:spcBef>
                <a:spcPts val="0"/>
              </a:spcBef>
              <a:spcAft>
                <a:spcPts val="0"/>
              </a:spcAft>
              <a:buClr>
                <a:srgbClr val="2B3E55"/>
              </a:buClr>
              <a:buSzPts val="1600"/>
              <a:buFont typeface="Montserrat"/>
              <a:buChar char="○"/>
              <a:defRPr sz="1200"/>
            </a:lvl2pPr>
            <a:lvl3pPr indent="-330200" lvl="2" marL="1371600" rtl="0">
              <a:spcBef>
                <a:spcPts val="1600"/>
              </a:spcBef>
              <a:spcAft>
                <a:spcPts val="0"/>
              </a:spcAft>
              <a:buClr>
                <a:srgbClr val="2B3E55"/>
              </a:buClr>
              <a:buSzPts val="1600"/>
              <a:buFont typeface="Montserrat"/>
              <a:buChar char="■"/>
              <a:defRPr/>
            </a:lvl3pPr>
            <a:lvl4pPr indent="-330200" lvl="3" marL="1828800" rtl="0">
              <a:spcBef>
                <a:spcPts val="1600"/>
              </a:spcBef>
              <a:spcAft>
                <a:spcPts val="0"/>
              </a:spcAft>
              <a:buClr>
                <a:srgbClr val="2B3E55"/>
              </a:buClr>
              <a:buSzPts val="1600"/>
              <a:buFont typeface="Montserrat"/>
              <a:buChar char="●"/>
              <a:defRPr/>
            </a:lvl4pPr>
            <a:lvl5pPr indent="-330200" lvl="4" marL="2286000" rtl="0">
              <a:spcBef>
                <a:spcPts val="1600"/>
              </a:spcBef>
              <a:spcAft>
                <a:spcPts val="0"/>
              </a:spcAft>
              <a:buClr>
                <a:srgbClr val="2B3E55"/>
              </a:buClr>
              <a:buSzPts val="1600"/>
              <a:buFont typeface="Montserrat"/>
              <a:buChar char="○"/>
              <a:defRPr/>
            </a:lvl5pPr>
            <a:lvl6pPr indent="-330200" lvl="5" marL="2743200" rtl="0">
              <a:spcBef>
                <a:spcPts val="1600"/>
              </a:spcBef>
              <a:spcAft>
                <a:spcPts val="0"/>
              </a:spcAft>
              <a:buClr>
                <a:srgbClr val="2B3E55"/>
              </a:buClr>
              <a:buSzPts val="1600"/>
              <a:buFont typeface="Montserrat"/>
              <a:buChar char="■"/>
              <a:defRPr/>
            </a:lvl6pPr>
            <a:lvl7pPr indent="-330200" lvl="6" marL="3200400" rtl="0">
              <a:spcBef>
                <a:spcPts val="1600"/>
              </a:spcBef>
              <a:spcAft>
                <a:spcPts val="0"/>
              </a:spcAft>
              <a:buClr>
                <a:srgbClr val="2B3E55"/>
              </a:buClr>
              <a:buSzPts val="1600"/>
              <a:buFont typeface="Montserrat"/>
              <a:buChar char="●"/>
              <a:defRPr/>
            </a:lvl7pPr>
            <a:lvl8pPr indent="-330200" lvl="7" marL="3657600" rtl="0">
              <a:spcBef>
                <a:spcPts val="1600"/>
              </a:spcBef>
              <a:spcAft>
                <a:spcPts val="0"/>
              </a:spcAft>
              <a:buClr>
                <a:srgbClr val="2B3E55"/>
              </a:buClr>
              <a:buSzPts val="1600"/>
              <a:buFont typeface="Montserrat"/>
              <a:buChar char="○"/>
              <a:defRPr/>
            </a:lvl8pPr>
            <a:lvl9pPr indent="-330200" lvl="8" marL="4114800" rtl="0">
              <a:spcBef>
                <a:spcPts val="1600"/>
              </a:spcBef>
              <a:spcAft>
                <a:spcPts val="1600"/>
              </a:spcAft>
              <a:buClr>
                <a:srgbClr val="2B3E55"/>
              </a:buClr>
              <a:buSzPts val="1600"/>
              <a:buFont typeface="Montserrat"/>
              <a:buChar char="■"/>
              <a:defRPr/>
            </a:lvl9pPr>
          </a:lstStyle>
          <a:p/>
        </p:txBody>
      </p:sp>
      <p:cxnSp>
        <p:nvCxnSpPr>
          <p:cNvPr id="220" name="Google Shape;220;p23"/>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221" name="Google Shape;22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_1_1">
    <p:spTree>
      <p:nvGrpSpPr>
        <p:cNvPr id="222" name="Shape 222"/>
        <p:cNvGrpSpPr/>
        <p:nvPr/>
      </p:nvGrpSpPr>
      <p:grpSpPr>
        <a:xfrm>
          <a:off x="0" y="0"/>
          <a:ext cx="0" cy="0"/>
          <a:chOff x="0" y="0"/>
          <a:chExt cx="0" cy="0"/>
        </a:xfrm>
      </p:grpSpPr>
      <p:sp>
        <p:nvSpPr>
          <p:cNvPr id="223" name="Google Shape;223;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cxnSp>
        <p:nvCxnSpPr>
          <p:cNvPr id="27" name="Google Shape;27;p4"/>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28" name="Google Shape;28;p4"/>
          <p:cNvSpPr txBox="1"/>
          <p:nvPr>
            <p:ph idx="1" type="body"/>
          </p:nvPr>
        </p:nvSpPr>
        <p:spPr>
          <a:xfrm>
            <a:off x="720000" y="1180800"/>
            <a:ext cx="7689600" cy="36351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2B3E55"/>
              </a:buClr>
              <a:buSzPts val="1200"/>
              <a:buFont typeface="Montserrat"/>
              <a:buChar char="●"/>
              <a:defRPr sz="1200"/>
            </a:lvl1pPr>
            <a:lvl2pPr indent="-304800" lvl="1" marL="914400" rtl="0">
              <a:lnSpc>
                <a:spcPct val="100000"/>
              </a:lnSpc>
              <a:spcBef>
                <a:spcPts val="1600"/>
              </a:spcBef>
              <a:spcAft>
                <a:spcPts val="0"/>
              </a:spcAft>
              <a:buClr>
                <a:srgbClr val="2B3E55"/>
              </a:buClr>
              <a:buSzPts val="1200"/>
              <a:buFont typeface="Montserrat"/>
              <a:buChar char="○"/>
              <a:defRPr sz="1200"/>
            </a:lvl2pPr>
            <a:lvl3pPr indent="-304800" lvl="2" marL="1371600" rtl="0">
              <a:lnSpc>
                <a:spcPct val="115000"/>
              </a:lnSpc>
              <a:spcBef>
                <a:spcPts val="1600"/>
              </a:spcBef>
              <a:spcAft>
                <a:spcPts val="0"/>
              </a:spcAft>
              <a:buClr>
                <a:srgbClr val="2B3E55"/>
              </a:buClr>
              <a:buSzPts val="1200"/>
              <a:buFont typeface="Montserrat"/>
              <a:buChar char="■"/>
              <a:defRPr sz="1200"/>
            </a:lvl3pPr>
            <a:lvl4pPr indent="-304800" lvl="3" marL="1828800" rtl="0">
              <a:lnSpc>
                <a:spcPct val="115000"/>
              </a:lnSpc>
              <a:spcBef>
                <a:spcPts val="1600"/>
              </a:spcBef>
              <a:spcAft>
                <a:spcPts val="0"/>
              </a:spcAft>
              <a:buClr>
                <a:srgbClr val="2B3E55"/>
              </a:buClr>
              <a:buSzPts val="1200"/>
              <a:buFont typeface="Montserrat"/>
              <a:buChar char="●"/>
              <a:defRPr sz="1200"/>
            </a:lvl4pPr>
            <a:lvl5pPr indent="-304800" lvl="4" marL="2286000" rtl="0">
              <a:lnSpc>
                <a:spcPct val="115000"/>
              </a:lnSpc>
              <a:spcBef>
                <a:spcPts val="1600"/>
              </a:spcBef>
              <a:spcAft>
                <a:spcPts val="0"/>
              </a:spcAft>
              <a:buClr>
                <a:srgbClr val="2B3E55"/>
              </a:buClr>
              <a:buSzPts val="1200"/>
              <a:buFont typeface="Montserrat"/>
              <a:buChar char="○"/>
              <a:defRPr sz="1200"/>
            </a:lvl5pPr>
            <a:lvl6pPr indent="-304800" lvl="5" marL="2743200" rtl="0">
              <a:lnSpc>
                <a:spcPct val="115000"/>
              </a:lnSpc>
              <a:spcBef>
                <a:spcPts val="1600"/>
              </a:spcBef>
              <a:spcAft>
                <a:spcPts val="0"/>
              </a:spcAft>
              <a:buClr>
                <a:srgbClr val="2B3E55"/>
              </a:buClr>
              <a:buSzPts val="1200"/>
              <a:buFont typeface="Montserrat"/>
              <a:buChar char="■"/>
              <a:defRPr sz="1200"/>
            </a:lvl6pPr>
            <a:lvl7pPr indent="-304800" lvl="6" marL="3200400" rtl="0">
              <a:lnSpc>
                <a:spcPct val="115000"/>
              </a:lnSpc>
              <a:spcBef>
                <a:spcPts val="1600"/>
              </a:spcBef>
              <a:spcAft>
                <a:spcPts val="0"/>
              </a:spcAft>
              <a:buClr>
                <a:srgbClr val="2B3E55"/>
              </a:buClr>
              <a:buSzPts val="1200"/>
              <a:buFont typeface="Montserrat"/>
              <a:buChar char="●"/>
              <a:defRPr sz="1200"/>
            </a:lvl7pPr>
            <a:lvl8pPr indent="-304800" lvl="7" marL="3657600" rtl="0">
              <a:lnSpc>
                <a:spcPct val="115000"/>
              </a:lnSpc>
              <a:spcBef>
                <a:spcPts val="1600"/>
              </a:spcBef>
              <a:spcAft>
                <a:spcPts val="0"/>
              </a:spcAft>
              <a:buClr>
                <a:srgbClr val="2B3E55"/>
              </a:buClr>
              <a:buSzPts val="1200"/>
              <a:buFont typeface="Montserrat"/>
              <a:buChar char="○"/>
              <a:defRPr sz="1200"/>
            </a:lvl8pPr>
            <a:lvl9pPr indent="-304800" lvl="8" marL="4114800" rtl="0">
              <a:lnSpc>
                <a:spcPct val="115000"/>
              </a:lnSpc>
              <a:spcBef>
                <a:spcPts val="1600"/>
              </a:spcBef>
              <a:spcAft>
                <a:spcPts val="1600"/>
              </a:spcAft>
              <a:buClr>
                <a:srgbClr val="2B3E55"/>
              </a:buClr>
              <a:buSzPts val="1200"/>
              <a:buFont typeface="Montserrat"/>
              <a:buChar char="■"/>
              <a:defRPr sz="1200"/>
            </a:lvl9pPr>
          </a:lstStyle>
          <a:p/>
        </p:txBody>
      </p:sp>
      <p:sp>
        <p:nvSpPr>
          <p:cNvPr id="29" name="Google Shape;29;p4"/>
          <p:cNvSpPr txBox="1"/>
          <p:nvPr>
            <p:ph type="ctrTitle"/>
          </p:nvPr>
        </p:nvSpPr>
        <p:spPr>
          <a:xfrm>
            <a:off x="1600200" y="484632"/>
            <a:ext cx="5933400" cy="42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30" name="Google Shape;30;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idx="1" type="subTitle"/>
          </p:nvPr>
        </p:nvSpPr>
        <p:spPr>
          <a:xfrm>
            <a:off x="4233600" y="3452139"/>
            <a:ext cx="3297600" cy="8589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3" name="Google Shape;33;p5"/>
          <p:cNvSpPr txBox="1"/>
          <p:nvPr>
            <p:ph idx="2" type="subTitle"/>
          </p:nvPr>
        </p:nvSpPr>
        <p:spPr>
          <a:xfrm>
            <a:off x="720000" y="3452129"/>
            <a:ext cx="3297600" cy="8586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 name="Google Shape;34;p5"/>
          <p:cNvSpPr txBox="1"/>
          <p:nvPr>
            <p:ph idx="3" type="subTitle"/>
          </p:nvPr>
        </p:nvSpPr>
        <p:spPr>
          <a:xfrm>
            <a:off x="4233600" y="3009496"/>
            <a:ext cx="3297600" cy="398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000"/>
              <a:buNone/>
              <a:defRPr b="1" sz="2000"/>
            </a:lvl1pPr>
            <a:lvl2pPr lvl="1" rtl="0">
              <a:lnSpc>
                <a:spcPct val="115000"/>
              </a:lnSpc>
              <a:spcBef>
                <a:spcPts val="0"/>
              </a:spcBef>
              <a:spcAft>
                <a:spcPts val="0"/>
              </a:spcAft>
              <a:buSzPts val="2000"/>
              <a:buNone/>
              <a:defRPr b="1" sz="2000"/>
            </a:lvl2pPr>
            <a:lvl3pPr lvl="2" rtl="0">
              <a:lnSpc>
                <a:spcPct val="115000"/>
              </a:lnSpc>
              <a:spcBef>
                <a:spcPts val="1600"/>
              </a:spcBef>
              <a:spcAft>
                <a:spcPts val="0"/>
              </a:spcAft>
              <a:buSzPts val="2000"/>
              <a:buNone/>
              <a:defRPr b="1" sz="2000"/>
            </a:lvl3pPr>
            <a:lvl4pPr lvl="3" rtl="0">
              <a:lnSpc>
                <a:spcPct val="115000"/>
              </a:lnSpc>
              <a:spcBef>
                <a:spcPts val="1600"/>
              </a:spcBef>
              <a:spcAft>
                <a:spcPts val="0"/>
              </a:spcAft>
              <a:buSzPts val="2000"/>
              <a:buNone/>
              <a:defRPr b="1" sz="2000"/>
            </a:lvl4pPr>
            <a:lvl5pPr lvl="4" rtl="0">
              <a:lnSpc>
                <a:spcPct val="115000"/>
              </a:lnSpc>
              <a:spcBef>
                <a:spcPts val="1600"/>
              </a:spcBef>
              <a:spcAft>
                <a:spcPts val="0"/>
              </a:spcAft>
              <a:buSzPts val="2000"/>
              <a:buNone/>
              <a:defRPr b="1" sz="2000"/>
            </a:lvl5pPr>
            <a:lvl6pPr lvl="5" rtl="0">
              <a:lnSpc>
                <a:spcPct val="115000"/>
              </a:lnSpc>
              <a:spcBef>
                <a:spcPts val="1600"/>
              </a:spcBef>
              <a:spcAft>
                <a:spcPts val="0"/>
              </a:spcAft>
              <a:buSzPts val="2000"/>
              <a:buNone/>
              <a:defRPr b="1" sz="2000"/>
            </a:lvl6pPr>
            <a:lvl7pPr lvl="6" rtl="0">
              <a:lnSpc>
                <a:spcPct val="115000"/>
              </a:lnSpc>
              <a:spcBef>
                <a:spcPts val="1600"/>
              </a:spcBef>
              <a:spcAft>
                <a:spcPts val="0"/>
              </a:spcAft>
              <a:buSzPts val="2000"/>
              <a:buNone/>
              <a:defRPr b="1" sz="2000"/>
            </a:lvl7pPr>
            <a:lvl8pPr lvl="7" rtl="0">
              <a:lnSpc>
                <a:spcPct val="115000"/>
              </a:lnSpc>
              <a:spcBef>
                <a:spcPts val="1600"/>
              </a:spcBef>
              <a:spcAft>
                <a:spcPts val="0"/>
              </a:spcAft>
              <a:buSzPts val="2000"/>
              <a:buNone/>
              <a:defRPr b="1" sz="2000"/>
            </a:lvl8pPr>
            <a:lvl9pPr lvl="8" rtl="0">
              <a:lnSpc>
                <a:spcPct val="115000"/>
              </a:lnSpc>
              <a:spcBef>
                <a:spcPts val="1600"/>
              </a:spcBef>
              <a:spcAft>
                <a:spcPts val="1600"/>
              </a:spcAft>
              <a:buSzPts val="2000"/>
              <a:buNone/>
              <a:defRPr b="1" sz="2000"/>
            </a:lvl9pPr>
          </a:lstStyle>
          <a:p/>
        </p:txBody>
      </p:sp>
      <p:sp>
        <p:nvSpPr>
          <p:cNvPr id="35" name="Google Shape;35;p5"/>
          <p:cNvSpPr txBox="1"/>
          <p:nvPr>
            <p:ph idx="4" type="subTitle"/>
          </p:nvPr>
        </p:nvSpPr>
        <p:spPr>
          <a:xfrm>
            <a:off x="720000" y="3009488"/>
            <a:ext cx="3297600" cy="398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000"/>
              <a:buNone/>
              <a:defRPr b="1" sz="2000"/>
            </a:lvl1pPr>
            <a:lvl2pPr lvl="1" rtl="0">
              <a:spcBef>
                <a:spcPts val="0"/>
              </a:spcBef>
              <a:spcAft>
                <a:spcPts val="0"/>
              </a:spcAft>
              <a:buSzPts val="2000"/>
              <a:buNone/>
              <a:defRPr b="1" sz="2000"/>
            </a:lvl2pPr>
            <a:lvl3pPr lvl="2" rtl="0">
              <a:spcBef>
                <a:spcPts val="1600"/>
              </a:spcBef>
              <a:spcAft>
                <a:spcPts val="0"/>
              </a:spcAft>
              <a:buSzPts val="2000"/>
              <a:buNone/>
              <a:defRPr b="1" sz="2000"/>
            </a:lvl3pPr>
            <a:lvl4pPr lvl="3" rtl="0">
              <a:spcBef>
                <a:spcPts val="1600"/>
              </a:spcBef>
              <a:spcAft>
                <a:spcPts val="0"/>
              </a:spcAft>
              <a:buSzPts val="2000"/>
              <a:buNone/>
              <a:defRPr b="1" sz="2000"/>
            </a:lvl4pPr>
            <a:lvl5pPr lvl="4" rtl="0">
              <a:spcBef>
                <a:spcPts val="1600"/>
              </a:spcBef>
              <a:spcAft>
                <a:spcPts val="0"/>
              </a:spcAft>
              <a:buSzPts val="2000"/>
              <a:buNone/>
              <a:defRPr b="1" sz="2000"/>
            </a:lvl5pPr>
            <a:lvl6pPr lvl="5" rtl="0">
              <a:spcBef>
                <a:spcPts val="1600"/>
              </a:spcBef>
              <a:spcAft>
                <a:spcPts val="0"/>
              </a:spcAft>
              <a:buSzPts val="2000"/>
              <a:buNone/>
              <a:defRPr b="1" sz="2000"/>
            </a:lvl6pPr>
            <a:lvl7pPr lvl="6" rtl="0">
              <a:spcBef>
                <a:spcPts val="1600"/>
              </a:spcBef>
              <a:spcAft>
                <a:spcPts val="0"/>
              </a:spcAft>
              <a:buSzPts val="2000"/>
              <a:buNone/>
              <a:defRPr b="1" sz="2000"/>
            </a:lvl7pPr>
            <a:lvl8pPr lvl="7" rtl="0">
              <a:spcBef>
                <a:spcPts val="1600"/>
              </a:spcBef>
              <a:spcAft>
                <a:spcPts val="0"/>
              </a:spcAft>
              <a:buSzPts val="2000"/>
              <a:buNone/>
              <a:defRPr b="1" sz="2000"/>
            </a:lvl8pPr>
            <a:lvl9pPr lvl="8" rtl="0">
              <a:spcBef>
                <a:spcPts val="1600"/>
              </a:spcBef>
              <a:spcAft>
                <a:spcPts val="1600"/>
              </a:spcAft>
              <a:buSzPts val="2000"/>
              <a:buNone/>
              <a:defRPr b="1" sz="2000"/>
            </a:lvl9pPr>
          </a:lstStyle>
          <a:p/>
        </p:txBody>
      </p:sp>
      <p:sp>
        <p:nvSpPr>
          <p:cNvPr id="36" name="Google Shape;36;p5"/>
          <p:cNvSpPr txBox="1"/>
          <p:nvPr>
            <p:ph type="ctrTitle"/>
          </p:nvPr>
        </p:nvSpPr>
        <p:spPr>
          <a:xfrm>
            <a:off x="1599550" y="484632"/>
            <a:ext cx="5933400" cy="42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37" name="Google Shape;37;p5"/>
          <p:cNvSpPr txBox="1"/>
          <p:nvPr>
            <p:ph idx="5" type="subTitle"/>
          </p:nvPr>
        </p:nvSpPr>
        <p:spPr>
          <a:xfrm>
            <a:off x="720000" y="1043500"/>
            <a:ext cx="1540800" cy="17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sz="1200">
                <a:solidFill>
                  <a:schemeClr val="dk1"/>
                </a:solidFill>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38" name="Google Shape;38;p5"/>
          <p:cNvSpPr txBox="1"/>
          <p:nvPr>
            <p:ph idx="6" type="subTitle"/>
          </p:nvPr>
        </p:nvSpPr>
        <p:spPr>
          <a:xfrm>
            <a:off x="3799350" y="1044100"/>
            <a:ext cx="15453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39" name="Google Shape;39;p5"/>
          <p:cNvSpPr txBox="1"/>
          <p:nvPr>
            <p:ph idx="7" type="subTitle"/>
          </p:nvPr>
        </p:nvSpPr>
        <p:spPr>
          <a:xfrm>
            <a:off x="6883200" y="1044100"/>
            <a:ext cx="1545300" cy="173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cxnSp>
        <p:nvCxnSpPr>
          <p:cNvPr id="40" name="Google Shape;40;p5"/>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41" name="Google Shape;41;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cxnSp>
        <p:nvCxnSpPr>
          <p:cNvPr id="43" name="Google Shape;43;p6"/>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44" name="Google Shape;44;p6"/>
          <p:cNvSpPr txBox="1"/>
          <p:nvPr>
            <p:ph type="ctrTitle"/>
          </p:nvPr>
        </p:nvSpPr>
        <p:spPr>
          <a:xfrm>
            <a:off x="734400" y="484632"/>
            <a:ext cx="7675200" cy="42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45" name="Google Shape;45;p6"/>
          <p:cNvSpPr txBox="1"/>
          <p:nvPr>
            <p:ph idx="1" type="subTitle"/>
          </p:nvPr>
        </p:nvSpPr>
        <p:spPr>
          <a:xfrm>
            <a:off x="720000" y="1043500"/>
            <a:ext cx="1540800" cy="17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sz="1200">
                <a:solidFill>
                  <a:schemeClr val="dk1"/>
                </a:solidFill>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46" name="Google Shape;46;p6"/>
          <p:cNvSpPr txBox="1"/>
          <p:nvPr>
            <p:ph idx="2" type="subTitle"/>
          </p:nvPr>
        </p:nvSpPr>
        <p:spPr>
          <a:xfrm>
            <a:off x="3799350" y="1044100"/>
            <a:ext cx="15453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47" name="Google Shape;47;p6"/>
          <p:cNvSpPr txBox="1"/>
          <p:nvPr>
            <p:ph idx="3" type="subTitle"/>
          </p:nvPr>
        </p:nvSpPr>
        <p:spPr>
          <a:xfrm>
            <a:off x="6883200" y="1044100"/>
            <a:ext cx="1545300" cy="173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48" name="Google Shape;48;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 name="Shape 49"/>
        <p:cNvGrpSpPr/>
        <p:nvPr/>
      </p:nvGrpSpPr>
      <p:grpSpPr>
        <a:xfrm>
          <a:off x="0" y="0"/>
          <a:ext cx="0" cy="0"/>
          <a:chOff x="0" y="0"/>
          <a:chExt cx="0" cy="0"/>
        </a:xfrm>
      </p:grpSpPr>
      <p:cxnSp>
        <p:nvCxnSpPr>
          <p:cNvPr id="50" name="Google Shape;50;p7"/>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51" name="Google Shape;51;p7"/>
          <p:cNvSpPr txBox="1"/>
          <p:nvPr>
            <p:ph type="ctrTitle"/>
          </p:nvPr>
        </p:nvSpPr>
        <p:spPr>
          <a:xfrm>
            <a:off x="3592488" y="487650"/>
            <a:ext cx="2790300" cy="4227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52" name="Google Shape;52;p7"/>
          <p:cNvSpPr txBox="1"/>
          <p:nvPr>
            <p:ph idx="1" type="subTitle"/>
          </p:nvPr>
        </p:nvSpPr>
        <p:spPr>
          <a:xfrm>
            <a:off x="720000" y="1043500"/>
            <a:ext cx="1540800" cy="17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53" name="Google Shape;53;p7"/>
          <p:cNvSpPr txBox="1"/>
          <p:nvPr>
            <p:ph idx="2" type="subTitle"/>
          </p:nvPr>
        </p:nvSpPr>
        <p:spPr>
          <a:xfrm>
            <a:off x="3799350" y="1044100"/>
            <a:ext cx="15453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54" name="Google Shape;54;p7"/>
          <p:cNvSpPr txBox="1"/>
          <p:nvPr>
            <p:ph idx="3" type="subTitle"/>
          </p:nvPr>
        </p:nvSpPr>
        <p:spPr>
          <a:xfrm>
            <a:off x="6883200" y="1044100"/>
            <a:ext cx="1545300" cy="173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55" name="Google Shape;55;p7"/>
          <p:cNvSpPr txBox="1"/>
          <p:nvPr>
            <p:ph idx="4" type="body"/>
          </p:nvPr>
        </p:nvSpPr>
        <p:spPr>
          <a:xfrm>
            <a:off x="5112000" y="3110400"/>
            <a:ext cx="3297600" cy="15510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2B3E55"/>
              </a:buClr>
              <a:buSzPts val="1600"/>
              <a:buFont typeface="Montserrat"/>
              <a:buChar char="●"/>
              <a:defRPr sz="1400"/>
            </a:lvl1pPr>
            <a:lvl2pPr indent="-330200" lvl="1" marL="914400" rtl="0">
              <a:lnSpc>
                <a:spcPct val="100000"/>
              </a:lnSpc>
              <a:spcBef>
                <a:spcPts val="1600"/>
              </a:spcBef>
              <a:spcAft>
                <a:spcPts val="0"/>
              </a:spcAft>
              <a:buClr>
                <a:srgbClr val="2B3E55"/>
              </a:buClr>
              <a:buSzPts val="1600"/>
              <a:buFont typeface="Montserrat"/>
              <a:buChar char="○"/>
              <a:defRPr sz="1200"/>
            </a:lvl2pPr>
            <a:lvl3pPr indent="-330200" lvl="2" marL="1371600" rtl="0">
              <a:spcBef>
                <a:spcPts val="1600"/>
              </a:spcBef>
              <a:spcAft>
                <a:spcPts val="0"/>
              </a:spcAft>
              <a:buClr>
                <a:srgbClr val="2B3E55"/>
              </a:buClr>
              <a:buSzPts val="1600"/>
              <a:buFont typeface="Montserrat"/>
              <a:buChar char="■"/>
              <a:defRPr/>
            </a:lvl3pPr>
            <a:lvl4pPr indent="-330200" lvl="3" marL="1828800" rtl="0">
              <a:spcBef>
                <a:spcPts val="1600"/>
              </a:spcBef>
              <a:spcAft>
                <a:spcPts val="0"/>
              </a:spcAft>
              <a:buClr>
                <a:srgbClr val="2B3E55"/>
              </a:buClr>
              <a:buSzPts val="1600"/>
              <a:buFont typeface="Montserrat"/>
              <a:buChar char="●"/>
              <a:defRPr/>
            </a:lvl4pPr>
            <a:lvl5pPr indent="-330200" lvl="4" marL="2286000" rtl="0">
              <a:spcBef>
                <a:spcPts val="1600"/>
              </a:spcBef>
              <a:spcAft>
                <a:spcPts val="0"/>
              </a:spcAft>
              <a:buClr>
                <a:srgbClr val="2B3E55"/>
              </a:buClr>
              <a:buSzPts val="1600"/>
              <a:buFont typeface="Montserrat"/>
              <a:buChar char="○"/>
              <a:defRPr/>
            </a:lvl5pPr>
            <a:lvl6pPr indent="-330200" lvl="5" marL="2743200" rtl="0">
              <a:spcBef>
                <a:spcPts val="1600"/>
              </a:spcBef>
              <a:spcAft>
                <a:spcPts val="0"/>
              </a:spcAft>
              <a:buClr>
                <a:srgbClr val="2B3E55"/>
              </a:buClr>
              <a:buSzPts val="1600"/>
              <a:buFont typeface="Montserrat"/>
              <a:buChar char="■"/>
              <a:defRPr/>
            </a:lvl6pPr>
            <a:lvl7pPr indent="-330200" lvl="6" marL="3200400" rtl="0">
              <a:spcBef>
                <a:spcPts val="1600"/>
              </a:spcBef>
              <a:spcAft>
                <a:spcPts val="0"/>
              </a:spcAft>
              <a:buClr>
                <a:srgbClr val="2B3E55"/>
              </a:buClr>
              <a:buSzPts val="1600"/>
              <a:buFont typeface="Montserrat"/>
              <a:buChar char="●"/>
              <a:defRPr/>
            </a:lvl7pPr>
            <a:lvl8pPr indent="-330200" lvl="7" marL="3657600" rtl="0">
              <a:spcBef>
                <a:spcPts val="1600"/>
              </a:spcBef>
              <a:spcAft>
                <a:spcPts val="0"/>
              </a:spcAft>
              <a:buClr>
                <a:srgbClr val="2B3E55"/>
              </a:buClr>
              <a:buSzPts val="1600"/>
              <a:buFont typeface="Montserrat"/>
              <a:buChar char="○"/>
              <a:defRPr/>
            </a:lvl8pPr>
            <a:lvl9pPr indent="-330200" lvl="8" marL="4114800" rtl="0">
              <a:spcBef>
                <a:spcPts val="1600"/>
              </a:spcBef>
              <a:spcAft>
                <a:spcPts val="1600"/>
              </a:spcAft>
              <a:buClr>
                <a:srgbClr val="2B3E55"/>
              </a:buClr>
              <a:buSzPts val="1600"/>
              <a:buFont typeface="Montserrat"/>
              <a:buChar char="■"/>
              <a:defRPr/>
            </a:lvl9pPr>
          </a:lstStyle>
          <a:p/>
        </p:txBody>
      </p:sp>
      <p:sp>
        <p:nvSpPr>
          <p:cNvPr id="56" name="Google Shape;56;p7"/>
          <p:cNvSpPr txBox="1"/>
          <p:nvPr>
            <p:ph hasCustomPrompt="1" idx="5" type="title"/>
          </p:nvPr>
        </p:nvSpPr>
        <p:spPr>
          <a:xfrm>
            <a:off x="2561175" y="487650"/>
            <a:ext cx="815400" cy="422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57" name="Google Shape;57;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 name="Shape 58"/>
        <p:cNvGrpSpPr/>
        <p:nvPr/>
      </p:nvGrpSpPr>
      <p:grpSpPr>
        <a:xfrm>
          <a:off x="0" y="0"/>
          <a:ext cx="0" cy="0"/>
          <a:chOff x="0" y="0"/>
          <a:chExt cx="0" cy="0"/>
        </a:xfrm>
      </p:grpSpPr>
      <p:sp>
        <p:nvSpPr>
          <p:cNvPr id="59" name="Google Shape;59;p8"/>
          <p:cNvSpPr txBox="1"/>
          <p:nvPr>
            <p:ph type="title"/>
          </p:nvPr>
        </p:nvSpPr>
        <p:spPr>
          <a:xfrm>
            <a:off x="1382400" y="2894400"/>
            <a:ext cx="6364800" cy="1072800"/>
          </a:xfrm>
          <a:prstGeom prst="rect">
            <a:avLst/>
          </a:prstGeom>
          <a:solidFill>
            <a:schemeClr val="dk1"/>
          </a:solidFill>
        </p:spPr>
        <p:txBody>
          <a:bodyPr anchorCtr="0" anchor="ctr" bIns="91425" lIns="91425" spcFirstLastPara="1" rIns="91425" wrap="square" tIns="91425">
            <a:noAutofit/>
          </a:bodyPr>
          <a:lstStyle>
            <a:lvl1pPr lvl="0" algn="ctr">
              <a:spcBef>
                <a:spcPts val="0"/>
              </a:spcBef>
              <a:spcAft>
                <a:spcPts val="0"/>
              </a:spcAft>
              <a:buSzPts val="4800"/>
              <a:buNone/>
              <a:defRPr sz="50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0" name="Google Shape;60;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cxnSp>
        <p:nvCxnSpPr>
          <p:cNvPr id="62" name="Google Shape;62;p9"/>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63" name="Google Shape;63;p9"/>
          <p:cNvSpPr txBox="1"/>
          <p:nvPr>
            <p:ph idx="1" type="subTitle"/>
          </p:nvPr>
        </p:nvSpPr>
        <p:spPr>
          <a:xfrm>
            <a:off x="6864300" y="1819650"/>
            <a:ext cx="1545300" cy="3432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b="1" sz="20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4" name="Google Shape;64;p9"/>
          <p:cNvSpPr txBox="1"/>
          <p:nvPr>
            <p:ph idx="2" type="subTitle"/>
          </p:nvPr>
        </p:nvSpPr>
        <p:spPr>
          <a:xfrm>
            <a:off x="6864300" y="2202475"/>
            <a:ext cx="1545300" cy="15645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5" name="Google Shape;65;p9"/>
          <p:cNvSpPr txBox="1"/>
          <p:nvPr>
            <p:ph type="ctrTitle"/>
          </p:nvPr>
        </p:nvSpPr>
        <p:spPr>
          <a:xfrm>
            <a:off x="1597800" y="487650"/>
            <a:ext cx="5933400" cy="42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66" name="Google Shape;66;p9"/>
          <p:cNvSpPr txBox="1"/>
          <p:nvPr>
            <p:ph idx="3" type="subTitle"/>
          </p:nvPr>
        </p:nvSpPr>
        <p:spPr>
          <a:xfrm>
            <a:off x="720000" y="1043500"/>
            <a:ext cx="1540800" cy="17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Roboto"/>
              <a:buNone/>
              <a:defRPr sz="1200">
                <a:solidFill>
                  <a:schemeClr val="dk1"/>
                </a:solidFill>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67" name="Google Shape;67;p9"/>
          <p:cNvSpPr txBox="1"/>
          <p:nvPr>
            <p:ph idx="4" type="subTitle"/>
          </p:nvPr>
        </p:nvSpPr>
        <p:spPr>
          <a:xfrm>
            <a:off x="3799350" y="1044100"/>
            <a:ext cx="1545300" cy="173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68" name="Google Shape;68;p9"/>
          <p:cNvSpPr txBox="1"/>
          <p:nvPr>
            <p:ph idx="5" type="subTitle"/>
          </p:nvPr>
        </p:nvSpPr>
        <p:spPr>
          <a:xfrm>
            <a:off x="6883200" y="1044100"/>
            <a:ext cx="1545300" cy="173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rtl="0" algn="just">
              <a:lnSpc>
                <a:spcPct val="100000"/>
              </a:lnSpc>
              <a:spcBef>
                <a:spcPts val="0"/>
              </a:spcBef>
              <a:spcAft>
                <a:spcPts val="0"/>
              </a:spcAft>
              <a:buSzPts val="1400"/>
              <a:buNone/>
              <a:defRPr/>
            </a:lvl2pPr>
            <a:lvl3pPr lvl="2" rtl="0" algn="just">
              <a:lnSpc>
                <a:spcPct val="100000"/>
              </a:lnSpc>
              <a:spcBef>
                <a:spcPts val="0"/>
              </a:spcBef>
              <a:spcAft>
                <a:spcPts val="0"/>
              </a:spcAft>
              <a:buSzPts val="1400"/>
              <a:buNone/>
              <a:defRPr/>
            </a:lvl3pPr>
            <a:lvl4pPr lvl="3" rtl="0" algn="just">
              <a:lnSpc>
                <a:spcPct val="100000"/>
              </a:lnSpc>
              <a:spcBef>
                <a:spcPts val="0"/>
              </a:spcBef>
              <a:spcAft>
                <a:spcPts val="0"/>
              </a:spcAft>
              <a:buSzPts val="1400"/>
              <a:buNone/>
              <a:defRPr/>
            </a:lvl4pPr>
            <a:lvl5pPr lvl="4" rtl="0" algn="just">
              <a:lnSpc>
                <a:spcPct val="100000"/>
              </a:lnSpc>
              <a:spcBef>
                <a:spcPts val="0"/>
              </a:spcBef>
              <a:spcAft>
                <a:spcPts val="0"/>
              </a:spcAft>
              <a:buSzPts val="1400"/>
              <a:buNone/>
              <a:defRPr/>
            </a:lvl5pPr>
            <a:lvl6pPr lvl="5" rtl="0" algn="just">
              <a:lnSpc>
                <a:spcPct val="100000"/>
              </a:lnSpc>
              <a:spcBef>
                <a:spcPts val="0"/>
              </a:spcBef>
              <a:spcAft>
                <a:spcPts val="0"/>
              </a:spcAft>
              <a:buSzPts val="1400"/>
              <a:buNone/>
              <a:defRPr/>
            </a:lvl6pPr>
            <a:lvl7pPr lvl="6" rtl="0" algn="just">
              <a:lnSpc>
                <a:spcPct val="100000"/>
              </a:lnSpc>
              <a:spcBef>
                <a:spcPts val="0"/>
              </a:spcBef>
              <a:spcAft>
                <a:spcPts val="0"/>
              </a:spcAft>
              <a:buSzPts val="1400"/>
              <a:buNone/>
              <a:defRPr/>
            </a:lvl7pPr>
            <a:lvl8pPr lvl="7" rtl="0" algn="just">
              <a:lnSpc>
                <a:spcPct val="100000"/>
              </a:lnSpc>
              <a:spcBef>
                <a:spcPts val="0"/>
              </a:spcBef>
              <a:spcAft>
                <a:spcPts val="0"/>
              </a:spcAft>
              <a:buSzPts val="1400"/>
              <a:buNone/>
              <a:defRPr/>
            </a:lvl8pPr>
            <a:lvl9pPr lvl="8" rtl="0" algn="just">
              <a:lnSpc>
                <a:spcPct val="100000"/>
              </a:lnSpc>
              <a:spcBef>
                <a:spcPts val="0"/>
              </a:spcBef>
              <a:spcAft>
                <a:spcPts val="0"/>
              </a:spcAft>
              <a:buSzPts val="1400"/>
              <a:buNone/>
              <a:defRPr/>
            </a:lvl9pPr>
          </a:lstStyle>
          <a:p/>
        </p:txBody>
      </p:sp>
      <p:sp>
        <p:nvSpPr>
          <p:cNvPr id="69" name="Google Shape;69;p9"/>
          <p:cNvSpPr txBox="1"/>
          <p:nvPr>
            <p:ph idx="6" type="subTitle"/>
          </p:nvPr>
        </p:nvSpPr>
        <p:spPr>
          <a:xfrm>
            <a:off x="722950" y="1819650"/>
            <a:ext cx="1540800" cy="343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b="1" sz="2000">
                <a:solidFill>
                  <a:schemeClr val="dk1"/>
                </a:solidFill>
              </a:defRPr>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70" name="Google Shape;70;p9"/>
          <p:cNvSpPr txBox="1"/>
          <p:nvPr>
            <p:ph idx="7" type="subTitle"/>
          </p:nvPr>
        </p:nvSpPr>
        <p:spPr>
          <a:xfrm>
            <a:off x="722950" y="2202475"/>
            <a:ext cx="1540800" cy="156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14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71" name="Google Shape;71;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2" name="Shape 72"/>
        <p:cNvGrpSpPr/>
        <p:nvPr/>
      </p:nvGrpSpPr>
      <p:grpSpPr>
        <a:xfrm>
          <a:off x="0" y="0"/>
          <a:ext cx="0" cy="0"/>
          <a:chOff x="0" y="0"/>
          <a:chExt cx="0" cy="0"/>
        </a:xfrm>
      </p:grpSpPr>
      <p:sp>
        <p:nvSpPr>
          <p:cNvPr id="73" name="Google Shape;73;p10"/>
          <p:cNvSpPr txBox="1"/>
          <p:nvPr>
            <p:ph type="ctrTitle"/>
          </p:nvPr>
        </p:nvSpPr>
        <p:spPr>
          <a:xfrm>
            <a:off x="3355200" y="3110400"/>
            <a:ext cx="5054400" cy="14931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800"/>
              <a:buFont typeface="Merriweather"/>
              <a:buNone/>
              <a:defRPr b="1" sz="3600">
                <a:solidFill>
                  <a:schemeClr val="lt1"/>
                </a:solidFill>
                <a:latin typeface="Merriweather"/>
                <a:ea typeface="Merriweather"/>
                <a:cs typeface="Merriweather"/>
                <a:sym typeface="Merriweather"/>
              </a:defRPr>
            </a:lvl1pPr>
            <a:lvl2pPr lvl="1" rtl="0">
              <a:spcBef>
                <a:spcPts val="0"/>
              </a:spcBef>
              <a:spcAft>
                <a:spcPts val="0"/>
              </a:spcAft>
              <a:buSzPts val="5200"/>
              <a:buFont typeface="Merriweather"/>
              <a:buNone/>
              <a:defRPr b="1" sz="5200">
                <a:latin typeface="Merriweather"/>
                <a:ea typeface="Merriweather"/>
                <a:cs typeface="Merriweather"/>
                <a:sym typeface="Merriweather"/>
              </a:defRPr>
            </a:lvl2pPr>
            <a:lvl3pPr lvl="2" rtl="0">
              <a:spcBef>
                <a:spcPts val="0"/>
              </a:spcBef>
              <a:spcAft>
                <a:spcPts val="0"/>
              </a:spcAft>
              <a:buSzPts val="5200"/>
              <a:buFont typeface="Merriweather"/>
              <a:buNone/>
              <a:defRPr b="1" sz="5200">
                <a:latin typeface="Merriweather"/>
                <a:ea typeface="Merriweather"/>
                <a:cs typeface="Merriweather"/>
                <a:sym typeface="Merriweather"/>
              </a:defRPr>
            </a:lvl3pPr>
            <a:lvl4pPr lvl="3" rtl="0">
              <a:spcBef>
                <a:spcPts val="0"/>
              </a:spcBef>
              <a:spcAft>
                <a:spcPts val="0"/>
              </a:spcAft>
              <a:buSzPts val="5200"/>
              <a:buFont typeface="Merriweather"/>
              <a:buNone/>
              <a:defRPr b="1" sz="5200">
                <a:latin typeface="Merriweather"/>
                <a:ea typeface="Merriweather"/>
                <a:cs typeface="Merriweather"/>
                <a:sym typeface="Merriweather"/>
              </a:defRPr>
            </a:lvl4pPr>
            <a:lvl5pPr lvl="4" rtl="0">
              <a:spcBef>
                <a:spcPts val="0"/>
              </a:spcBef>
              <a:spcAft>
                <a:spcPts val="0"/>
              </a:spcAft>
              <a:buSzPts val="5200"/>
              <a:buFont typeface="Merriweather"/>
              <a:buNone/>
              <a:defRPr b="1" sz="5200">
                <a:latin typeface="Merriweather"/>
                <a:ea typeface="Merriweather"/>
                <a:cs typeface="Merriweather"/>
                <a:sym typeface="Merriweather"/>
              </a:defRPr>
            </a:lvl5pPr>
            <a:lvl6pPr lvl="5" rtl="0">
              <a:spcBef>
                <a:spcPts val="0"/>
              </a:spcBef>
              <a:spcAft>
                <a:spcPts val="0"/>
              </a:spcAft>
              <a:buSzPts val="5200"/>
              <a:buFont typeface="Merriweather"/>
              <a:buNone/>
              <a:defRPr b="1" sz="5200">
                <a:latin typeface="Merriweather"/>
                <a:ea typeface="Merriweather"/>
                <a:cs typeface="Merriweather"/>
                <a:sym typeface="Merriweather"/>
              </a:defRPr>
            </a:lvl6pPr>
            <a:lvl7pPr lvl="6" rtl="0">
              <a:spcBef>
                <a:spcPts val="0"/>
              </a:spcBef>
              <a:spcAft>
                <a:spcPts val="0"/>
              </a:spcAft>
              <a:buSzPts val="5200"/>
              <a:buFont typeface="Merriweather"/>
              <a:buNone/>
              <a:defRPr b="1" sz="5200">
                <a:latin typeface="Merriweather"/>
                <a:ea typeface="Merriweather"/>
                <a:cs typeface="Merriweather"/>
                <a:sym typeface="Merriweather"/>
              </a:defRPr>
            </a:lvl7pPr>
            <a:lvl8pPr lvl="7" rtl="0">
              <a:spcBef>
                <a:spcPts val="0"/>
              </a:spcBef>
              <a:spcAft>
                <a:spcPts val="0"/>
              </a:spcAft>
              <a:buSzPts val="5200"/>
              <a:buFont typeface="Merriweather"/>
              <a:buNone/>
              <a:defRPr b="1" sz="5200">
                <a:latin typeface="Merriweather"/>
                <a:ea typeface="Merriweather"/>
                <a:cs typeface="Merriweather"/>
                <a:sym typeface="Merriweather"/>
              </a:defRPr>
            </a:lvl8pPr>
            <a:lvl9pPr lvl="8" rtl="0">
              <a:spcBef>
                <a:spcPts val="0"/>
              </a:spcBef>
              <a:spcAft>
                <a:spcPts val="0"/>
              </a:spcAft>
              <a:buSzPts val="5200"/>
              <a:buFont typeface="Merriweather"/>
              <a:buNone/>
              <a:defRPr b="1" sz="5200">
                <a:latin typeface="Merriweather"/>
                <a:ea typeface="Merriweather"/>
                <a:cs typeface="Merriweather"/>
                <a:sym typeface="Merriweather"/>
              </a:defRPr>
            </a:lvl9pPr>
          </a:lstStyle>
          <a:p/>
        </p:txBody>
      </p:sp>
      <p:sp>
        <p:nvSpPr>
          <p:cNvPr id="74" name="Google Shape;74;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689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1pPr>
            <a:lvl2pPr lvl="1">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2pPr>
            <a:lvl3pPr lvl="2">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3pPr>
            <a:lvl4pPr lvl="3">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4pPr>
            <a:lvl5pPr lvl="4">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5pPr>
            <a:lvl6pPr lvl="5">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6pPr>
            <a:lvl7pPr lvl="6">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7pPr>
            <a:lvl8pPr lvl="7">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8pPr>
            <a:lvl9pPr lvl="8">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9pPr>
          </a:lstStyle>
          <a:p/>
        </p:txBody>
      </p:sp>
      <p:sp>
        <p:nvSpPr>
          <p:cNvPr id="7" name="Google Shape;7;p1"/>
          <p:cNvSpPr txBox="1"/>
          <p:nvPr>
            <p:ph idx="1" type="body"/>
          </p:nvPr>
        </p:nvSpPr>
        <p:spPr>
          <a:xfrm>
            <a:off x="720000" y="1152475"/>
            <a:ext cx="7689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1pPr>
            <a:lvl2pPr indent="-317500" lvl="1" marL="9144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2pPr>
            <a:lvl3pPr indent="-317500" lvl="2" marL="13716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3pPr>
            <a:lvl4pPr indent="-317500" lvl="3" marL="18288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4pPr>
            <a:lvl5pPr indent="-317500" lvl="4" marL="22860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5pPr>
            <a:lvl6pPr indent="-317500" lvl="5" marL="27432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6pPr>
            <a:lvl7pPr indent="-317500" lvl="6" marL="32004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7pPr>
            <a:lvl8pPr indent="-317500" lvl="7" marL="36576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8pPr>
            <a:lvl9pPr indent="-317500" lvl="8" marL="4114800">
              <a:lnSpc>
                <a:spcPct val="115000"/>
              </a:lnSpc>
              <a:spcBef>
                <a:spcPts val="1600"/>
              </a:spcBef>
              <a:spcAft>
                <a:spcPts val="1600"/>
              </a:spcAft>
              <a:buClr>
                <a:schemeClr val="dk2"/>
              </a:buClr>
              <a:buSzPts val="1400"/>
              <a:buFont typeface="Merriweather"/>
              <a:buChar char="■"/>
              <a:defRPr>
                <a:solidFill>
                  <a:schemeClr val="dk2"/>
                </a:solidFill>
                <a:latin typeface="Merriweather"/>
                <a:ea typeface="Merriweather"/>
                <a:cs typeface="Merriweather"/>
                <a:sym typeface="Merriweather"/>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Merriweather"/>
                <a:ea typeface="Merriweather"/>
                <a:cs typeface="Merriweather"/>
                <a:sym typeface="Merriweather"/>
              </a:defRPr>
            </a:lvl1pPr>
            <a:lvl2pPr lvl="1" algn="r">
              <a:buNone/>
              <a:defRPr sz="1300">
                <a:solidFill>
                  <a:schemeClr val="dk2"/>
                </a:solidFill>
                <a:latin typeface="Merriweather"/>
                <a:ea typeface="Merriweather"/>
                <a:cs typeface="Merriweather"/>
                <a:sym typeface="Merriweather"/>
              </a:defRPr>
            </a:lvl2pPr>
            <a:lvl3pPr lvl="2" algn="r">
              <a:buNone/>
              <a:defRPr sz="1300">
                <a:solidFill>
                  <a:schemeClr val="dk2"/>
                </a:solidFill>
                <a:latin typeface="Merriweather"/>
                <a:ea typeface="Merriweather"/>
                <a:cs typeface="Merriweather"/>
                <a:sym typeface="Merriweather"/>
              </a:defRPr>
            </a:lvl3pPr>
            <a:lvl4pPr lvl="3" algn="r">
              <a:buNone/>
              <a:defRPr sz="1300">
                <a:solidFill>
                  <a:schemeClr val="dk2"/>
                </a:solidFill>
                <a:latin typeface="Merriweather"/>
                <a:ea typeface="Merriweather"/>
                <a:cs typeface="Merriweather"/>
                <a:sym typeface="Merriweather"/>
              </a:defRPr>
            </a:lvl4pPr>
            <a:lvl5pPr lvl="4" algn="r">
              <a:buNone/>
              <a:defRPr sz="1300">
                <a:solidFill>
                  <a:schemeClr val="dk2"/>
                </a:solidFill>
                <a:latin typeface="Merriweather"/>
                <a:ea typeface="Merriweather"/>
                <a:cs typeface="Merriweather"/>
                <a:sym typeface="Merriweather"/>
              </a:defRPr>
            </a:lvl5pPr>
            <a:lvl6pPr lvl="5" algn="r">
              <a:buNone/>
              <a:defRPr sz="1300">
                <a:solidFill>
                  <a:schemeClr val="dk2"/>
                </a:solidFill>
                <a:latin typeface="Merriweather"/>
                <a:ea typeface="Merriweather"/>
                <a:cs typeface="Merriweather"/>
                <a:sym typeface="Merriweather"/>
              </a:defRPr>
            </a:lvl6pPr>
            <a:lvl7pPr lvl="6" algn="r">
              <a:buNone/>
              <a:defRPr sz="1300">
                <a:solidFill>
                  <a:schemeClr val="dk2"/>
                </a:solidFill>
                <a:latin typeface="Merriweather"/>
                <a:ea typeface="Merriweather"/>
                <a:cs typeface="Merriweather"/>
                <a:sym typeface="Merriweather"/>
              </a:defRPr>
            </a:lvl7pPr>
            <a:lvl8pPr lvl="7" algn="r">
              <a:buNone/>
              <a:defRPr sz="1300">
                <a:solidFill>
                  <a:schemeClr val="dk2"/>
                </a:solidFill>
                <a:latin typeface="Merriweather"/>
                <a:ea typeface="Merriweather"/>
                <a:cs typeface="Merriweather"/>
                <a:sym typeface="Merriweather"/>
              </a:defRPr>
            </a:lvl8pPr>
            <a:lvl9pPr lvl="8" algn="r">
              <a:buNone/>
              <a:defRPr sz="1300">
                <a:solidFill>
                  <a:schemeClr val="dk2"/>
                </a:solidFill>
                <a:latin typeface="Merriweather"/>
                <a:ea typeface="Merriweather"/>
                <a:cs typeface="Merriweather"/>
                <a:sym typeface="Merriweathe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image" Target="../media/image31.png"/><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image" Target="../media/image34.pn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 Id="rId3"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 Id="rId3"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 Id="rId3"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 Id="rId3" Type="http://schemas.openxmlformats.org/officeDocument/2006/relationships/image" Target="../media/image50.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 Id="rId3"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 Id="rId3"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4.xml"/><Relationship Id="rId3" Type="http://schemas.openxmlformats.org/officeDocument/2006/relationships/image" Target="../media/image40.png"/><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5.xml"/><Relationship Id="rId3" Type="http://schemas.openxmlformats.org/officeDocument/2006/relationships/image" Target="../media/image4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6.xml"/><Relationship Id="rId3"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7.xml"/><Relationship Id="rId3" Type="http://schemas.openxmlformats.org/officeDocument/2006/relationships/image" Target="../media/image4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3.xml"/><Relationship Id="rId3" Type="http://schemas.openxmlformats.org/officeDocument/2006/relationships/image" Target="../media/image5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7.xml"/><Relationship Id="rId3" Type="http://schemas.openxmlformats.org/officeDocument/2006/relationships/image" Target="../media/image53.png"/><Relationship Id="rId4" Type="http://schemas.openxmlformats.org/officeDocument/2006/relationships/image" Target="../media/image56.png"/><Relationship Id="rId5" Type="http://schemas.openxmlformats.org/officeDocument/2006/relationships/image" Target="../media/image51.png"/><Relationship Id="rId6" Type="http://schemas.openxmlformats.org/officeDocument/2006/relationships/image" Target="../media/image5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8.xml"/><Relationship Id="rId3" Type="http://schemas.openxmlformats.org/officeDocument/2006/relationships/image" Target="../media/image57.png"/><Relationship Id="rId4" Type="http://schemas.openxmlformats.org/officeDocument/2006/relationships/image" Target="../media/image6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9.xml"/><Relationship Id="rId3" Type="http://schemas.openxmlformats.org/officeDocument/2006/relationships/image" Target="../media/image58.png"/><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 Id="rId3" Type="http://schemas.openxmlformats.org/officeDocument/2006/relationships/image" Target="../media/image6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5"/>
          <p:cNvSpPr txBox="1"/>
          <p:nvPr>
            <p:ph type="ctrTitle"/>
          </p:nvPr>
        </p:nvSpPr>
        <p:spPr>
          <a:xfrm>
            <a:off x="1597800" y="441187"/>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CS431.N11</a:t>
            </a:r>
            <a:endParaRPr/>
          </a:p>
        </p:txBody>
      </p:sp>
      <p:sp>
        <p:nvSpPr>
          <p:cNvPr id="229" name="Google Shape;229;p25"/>
          <p:cNvSpPr txBox="1"/>
          <p:nvPr>
            <p:ph idx="1" type="subTitle"/>
          </p:nvPr>
        </p:nvSpPr>
        <p:spPr>
          <a:xfrm>
            <a:off x="721200" y="1473000"/>
            <a:ext cx="7686600" cy="64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500"/>
              <a:t>VIETNAMESE NEWS CLASSIFICATION</a:t>
            </a:r>
            <a:endParaRPr b="1" sz="2500"/>
          </a:p>
        </p:txBody>
      </p:sp>
      <p:sp>
        <p:nvSpPr>
          <p:cNvPr id="230" name="Google Shape;230;p25"/>
          <p:cNvSpPr txBox="1"/>
          <p:nvPr>
            <p:ph idx="2" type="subTitle"/>
          </p:nvPr>
        </p:nvSpPr>
        <p:spPr>
          <a:xfrm>
            <a:off x="720000" y="1043500"/>
            <a:ext cx="1540800" cy="174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Tues</a:t>
            </a:r>
            <a:r>
              <a:rPr lang="en"/>
              <a:t>day 20/12/2022</a:t>
            </a:r>
            <a:endParaRPr/>
          </a:p>
        </p:txBody>
      </p:sp>
      <p:sp>
        <p:nvSpPr>
          <p:cNvPr id="231" name="Google Shape;231;p25"/>
          <p:cNvSpPr txBox="1"/>
          <p:nvPr/>
        </p:nvSpPr>
        <p:spPr>
          <a:xfrm>
            <a:off x="372500" y="2825900"/>
            <a:ext cx="3696600" cy="16008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SzPts val="1300"/>
              <a:buFont typeface="Merriweather"/>
              <a:buChar char="●"/>
            </a:pPr>
            <a:r>
              <a:rPr lang="en" sz="1300">
                <a:latin typeface="Merriweather"/>
                <a:ea typeface="Merriweather"/>
                <a:cs typeface="Merriweather"/>
                <a:sym typeface="Merriweather"/>
              </a:rPr>
              <a:t>20520052 - Phạm Nhật Hoàng</a:t>
            </a:r>
            <a:endParaRPr sz="1300">
              <a:latin typeface="Merriweather"/>
              <a:ea typeface="Merriweather"/>
              <a:cs typeface="Merriweather"/>
              <a:sym typeface="Merriweather"/>
            </a:endParaRPr>
          </a:p>
          <a:p>
            <a:pPr indent="-311150" lvl="0" marL="457200" rtl="0" algn="l">
              <a:lnSpc>
                <a:spcPct val="150000"/>
              </a:lnSpc>
              <a:spcBef>
                <a:spcPts val="0"/>
              </a:spcBef>
              <a:spcAft>
                <a:spcPts val="0"/>
              </a:spcAft>
              <a:buSzPts val="1300"/>
              <a:buFont typeface="Merriweather"/>
              <a:buChar char="●"/>
            </a:pPr>
            <a:r>
              <a:rPr lang="en" sz="1300">
                <a:latin typeface="Merriweather"/>
                <a:ea typeface="Merriweather"/>
                <a:cs typeface="Merriweather"/>
                <a:sym typeface="Merriweather"/>
              </a:rPr>
              <a:t>20520079 - Nguyễn Tư Thành Nhân</a:t>
            </a:r>
            <a:endParaRPr sz="1300">
              <a:latin typeface="Merriweather"/>
              <a:ea typeface="Merriweather"/>
              <a:cs typeface="Merriweather"/>
              <a:sym typeface="Merriweather"/>
            </a:endParaRPr>
          </a:p>
          <a:p>
            <a:pPr indent="-311150" lvl="0" marL="457200" rtl="0" algn="l">
              <a:lnSpc>
                <a:spcPct val="150000"/>
              </a:lnSpc>
              <a:spcBef>
                <a:spcPts val="0"/>
              </a:spcBef>
              <a:spcAft>
                <a:spcPts val="0"/>
              </a:spcAft>
              <a:buSzPts val="1300"/>
              <a:buFont typeface="Merriweather"/>
              <a:buChar char="●"/>
            </a:pPr>
            <a:r>
              <a:rPr lang="en" sz="1300">
                <a:latin typeface="Merriweather"/>
                <a:ea typeface="Merriweather"/>
                <a:cs typeface="Merriweather"/>
                <a:sym typeface="Merriweather"/>
              </a:rPr>
              <a:t>20520193 - Cao Văn Hùng</a:t>
            </a:r>
            <a:endParaRPr sz="1300">
              <a:latin typeface="Merriweather"/>
              <a:ea typeface="Merriweather"/>
              <a:cs typeface="Merriweather"/>
              <a:sym typeface="Merriweather"/>
            </a:endParaRPr>
          </a:p>
          <a:p>
            <a:pPr indent="-311150" lvl="0" marL="457200" rtl="0" algn="l">
              <a:lnSpc>
                <a:spcPct val="150000"/>
              </a:lnSpc>
              <a:spcBef>
                <a:spcPts val="0"/>
              </a:spcBef>
              <a:spcAft>
                <a:spcPts val="0"/>
              </a:spcAft>
              <a:buSzPts val="1300"/>
              <a:buFont typeface="Merriweather"/>
              <a:buChar char="●"/>
            </a:pPr>
            <a:r>
              <a:rPr lang="en" sz="1300">
                <a:latin typeface="Merriweather"/>
                <a:ea typeface="Merriweather"/>
                <a:cs typeface="Merriweather"/>
                <a:sym typeface="Merriweather"/>
              </a:rPr>
              <a:t>20520094 - Lương Triều Vỹ</a:t>
            </a:r>
            <a:endParaRPr sz="1300">
              <a:latin typeface="Merriweather"/>
              <a:ea typeface="Merriweather"/>
              <a:cs typeface="Merriweather"/>
              <a:sym typeface="Merriweather"/>
            </a:endParaRPr>
          </a:p>
          <a:p>
            <a:pPr indent="0" lvl="0" marL="0" rtl="0" algn="l">
              <a:lnSpc>
                <a:spcPct val="115000"/>
              </a:lnSpc>
              <a:spcBef>
                <a:spcPts val="0"/>
              </a:spcBef>
              <a:spcAft>
                <a:spcPts val="1600"/>
              </a:spcAft>
              <a:buNone/>
            </a:pPr>
            <a:r>
              <a:t/>
            </a:r>
            <a:endParaRPr>
              <a:solidFill>
                <a:schemeClr val="dk1"/>
              </a:solidFill>
              <a:latin typeface="Merriweather"/>
              <a:ea typeface="Merriweather"/>
              <a:cs typeface="Merriweather"/>
              <a:sym typeface="Merriweather"/>
            </a:endParaRPr>
          </a:p>
        </p:txBody>
      </p:sp>
      <p:sp>
        <p:nvSpPr>
          <p:cNvPr id="232" name="Google Shape;232;p25"/>
          <p:cNvSpPr txBox="1"/>
          <p:nvPr/>
        </p:nvSpPr>
        <p:spPr>
          <a:xfrm>
            <a:off x="520350" y="2468975"/>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latin typeface="Merriweather"/>
                <a:ea typeface="Merriweather"/>
                <a:cs typeface="Merriweather"/>
                <a:sym typeface="Merriweather"/>
              </a:rPr>
              <a:t>GVHD: Nguyễn Vinh Tiệp</a:t>
            </a:r>
            <a:endParaRPr sz="1600"/>
          </a:p>
        </p:txBody>
      </p:sp>
      <p:sp>
        <p:nvSpPr>
          <p:cNvPr id="233" name="Google Shape;233;p25"/>
          <p:cNvSpPr txBox="1"/>
          <p:nvPr/>
        </p:nvSpPr>
        <p:spPr>
          <a:xfrm>
            <a:off x="4855025" y="2853875"/>
            <a:ext cx="3696600" cy="9852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SzPts val="1300"/>
              <a:buFont typeface="Merriweather"/>
              <a:buChar char="●"/>
            </a:pPr>
            <a:r>
              <a:rPr lang="en" sz="1300">
                <a:latin typeface="Merriweather"/>
                <a:ea typeface="Merriweather"/>
                <a:cs typeface="Merriweather"/>
                <a:sym typeface="Merriweather"/>
              </a:rPr>
              <a:t>20520073 - Lê Nguyễn Khánh Nam</a:t>
            </a:r>
            <a:endParaRPr sz="1300">
              <a:latin typeface="Merriweather"/>
              <a:ea typeface="Merriweather"/>
              <a:cs typeface="Merriweather"/>
              <a:sym typeface="Merriweather"/>
            </a:endParaRPr>
          </a:p>
          <a:p>
            <a:pPr indent="-311150" lvl="0" marL="457200" rtl="0" algn="l">
              <a:lnSpc>
                <a:spcPct val="150000"/>
              </a:lnSpc>
              <a:spcBef>
                <a:spcPts val="0"/>
              </a:spcBef>
              <a:spcAft>
                <a:spcPts val="0"/>
              </a:spcAft>
              <a:buSzPts val="1300"/>
              <a:buFont typeface="Merriweather"/>
              <a:buChar char="●"/>
            </a:pPr>
            <a:r>
              <a:rPr lang="en" sz="1300">
                <a:latin typeface="Merriweather"/>
                <a:ea typeface="Merriweather"/>
                <a:cs typeface="Merriweather"/>
                <a:sym typeface="Merriweather"/>
              </a:rPr>
              <a:t>20521394 - Lê Nguyễn Minh Huy</a:t>
            </a:r>
            <a:endParaRPr sz="1300">
              <a:latin typeface="Merriweather"/>
              <a:ea typeface="Merriweather"/>
              <a:cs typeface="Merriweather"/>
              <a:sym typeface="Merriweather"/>
            </a:endParaRPr>
          </a:p>
          <a:p>
            <a:pPr indent="-311150" lvl="0" marL="457200" rtl="0" algn="l">
              <a:lnSpc>
                <a:spcPct val="150000"/>
              </a:lnSpc>
              <a:spcBef>
                <a:spcPts val="0"/>
              </a:spcBef>
              <a:spcAft>
                <a:spcPts val="0"/>
              </a:spcAft>
              <a:buSzPts val="1300"/>
              <a:buFont typeface="Merriweather"/>
              <a:buChar char="●"/>
            </a:pPr>
            <a:r>
              <a:rPr lang="en" sz="1300">
                <a:latin typeface="Merriweather"/>
                <a:ea typeface="Merriweather"/>
                <a:cs typeface="Merriweather"/>
                <a:sym typeface="Merriweather"/>
              </a:rPr>
              <a:t>20520070 - Lê Nhật Minh</a:t>
            </a:r>
            <a:endParaRPr sz="1300">
              <a:latin typeface="Merriweather"/>
              <a:ea typeface="Merriweather"/>
              <a:cs typeface="Merriweather"/>
              <a:sym typeface="Merriweather"/>
            </a:endParaRPr>
          </a:p>
        </p:txBody>
      </p:sp>
      <p:sp>
        <p:nvSpPr>
          <p:cNvPr id="234" name="Google Shape;234;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4"/>
          <p:cNvSpPr txBox="1"/>
          <p:nvPr>
            <p:ph idx="4" type="body"/>
          </p:nvPr>
        </p:nvSpPr>
        <p:spPr>
          <a:xfrm>
            <a:off x="415200" y="1889760"/>
            <a:ext cx="3297600" cy="2571000"/>
          </a:xfrm>
          <a:prstGeom prst="rect">
            <a:avLst/>
          </a:prstGeom>
        </p:spPr>
        <p:txBody>
          <a:bodyPr anchorCtr="0" anchor="t" bIns="0" lIns="0" spcFirstLastPara="1" rIns="0" wrap="square" tIns="0">
            <a:noAutofit/>
          </a:bodyPr>
          <a:lstStyle/>
          <a:p>
            <a:pPr indent="-304800" lvl="0" marL="228600" rtl="0" algn="l">
              <a:lnSpc>
                <a:spcPct val="100000"/>
              </a:lnSpc>
              <a:spcBef>
                <a:spcPts val="0"/>
              </a:spcBef>
              <a:spcAft>
                <a:spcPts val="0"/>
              </a:spcAft>
              <a:buSzPts val="1200"/>
              <a:buChar char="●"/>
            </a:pPr>
            <a:r>
              <a:rPr lang="en" sz="1400">
                <a:solidFill>
                  <a:srgbClr val="000000"/>
                </a:solidFill>
              </a:rPr>
              <a:t>Chính trị xã hội</a:t>
            </a:r>
            <a:endParaRPr sz="1400">
              <a:solidFill>
                <a:srgbClr val="000000"/>
              </a:solidFill>
            </a:endParaRPr>
          </a:p>
          <a:p>
            <a:pPr indent="-304800" lvl="0" marL="228600" rtl="0" algn="l">
              <a:lnSpc>
                <a:spcPct val="100000"/>
              </a:lnSpc>
              <a:spcBef>
                <a:spcPts val="0"/>
              </a:spcBef>
              <a:spcAft>
                <a:spcPts val="0"/>
              </a:spcAft>
              <a:buSzPts val="1200"/>
              <a:buChar char="●"/>
            </a:pPr>
            <a:r>
              <a:rPr lang="en" sz="1400">
                <a:solidFill>
                  <a:srgbClr val="000000"/>
                </a:solidFill>
              </a:rPr>
              <a:t>Đời sống</a:t>
            </a:r>
            <a:endParaRPr sz="1400">
              <a:solidFill>
                <a:srgbClr val="000000"/>
              </a:solidFill>
            </a:endParaRPr>
          </a:p>
          <a:p>
            <a:pPr indent="-304800" lvl="0" marL="228600" rtl="0" algn="l">
              <a:lnSpc>
                <a:spcPct val="100000"/>
              </a:lnSpc>
              <a:spcBef>
                <a:spcPts val="0"/>
              </a:spcBef>
              <a:spcAft>
                <a:spcPts val="0"/>
              </a:spcAft>
              <a:buSzPts val="1200"/>
              <a:buChar char="●"/>
            </a:pPr>
            <a:r>
              <a:rPr lang="en" sz="1400">
                <a:solidFill>
                  <a:srgbClr val="000000"/>
                </a:solidFill>
              </a:rPr>
              <a:t>Khoa học</a:t>
            </a:r>
            <a:endParaRPr sz="1400">
              <a:solidFill>
                <a:srgbClr val="000000"/>
              </a:solidFill>
            </a:endParaRPr>
          </a:p>
          <a:p>
            <a:pPr indent="-304800" lvl="0" marL="228600" rtl="0" algn="l">
              <a:lnSpc>
                <a:spcPct val="100000"/>
              </a:lnSpc>
              <a:spcBef>
                <a:spcPts val="0"/>
              </a:spcBef>
              <a:spcAft>
                <a:spcPts val="0"/>
              </a:spcAft>
              <a:buSzPts val="1200"/>
              <a:buChar char="●"/>
            </a:pPr>
            <a:r>
              <a:rPr lang="en" sz="1400">
                <a:solidFill>
                  <a:srgbClr val="000000"/>
                </a:solidFill>
              </a:rPr>
              <a:t>Kinh doanh</a:t>
            </a:r>
            <a:endParaRPr sz="1400">
              <a:solidFill>
                <a:srgbClr val="000000"/>
              </a:solidFill>
            </a:endParaRPr>
          </a:p>
          <a:p>
            <a:pPr indent="-304800" lvl="0" marL="228600" rtl="0" algn="l">
              <a:lnSpc>
                <a:spcPct val="100000"/>
              </a:lnSpc>
              <a:spcBef>
                <a:spcPts val="0"/>
              </a:spcBef>
              <a:spcAft>
                <a:spcPts val="0"/>
              </a:spcAft>
              <a:buSzPts val="1200"/>
              <a:buChar char="●"/>
            </a:pPr>
            <a:r>
              <a:rPr lang="en" sz="1400">
                <a:solidFill>
                  <a:srgbClr val="000000"/>
                </a:solidFill>
              </a:rPr>
              <a:t>Pháp luật</a:t>
            </a:r>
            <a:endParaRPr sz="1400">
              <a:solidFill>
                <a:srgbClr val="000000"/>
              </a:solidFill>
            </a:endParaRPr>
          </a:p>
          <a:p>
            <a:pPr indent="-304800" lvl="0" marL="228600" rtl="0" algn="l">
              <a:lnSpc>
                <a:spcPct val="100000"/>
              </a:lnSpc>
              <a:spcBef>
                <a:spcPts val="0"/>
              </a:spcBef>
              <a:spcAft>
                <a:spcPts val="0"/>
              </a:spcAft>
              <a:buSzPts val="1200"/>
              <a:buChar char="●"/>
            </a:pPr>
            <a:r>
              <a:rPr lang="en" sz="1400">
                <a:solidFill>
                  <a:srgbClr val="000000"/>
                </a:solidFill>
              </a:rPr>
              <a:t>Sức khỏe</a:t>
            </a:r>
            <a:endParaRPr sz="1400">
              <a:solidFill>
                <a:srgbClr val="000000"/>
              </a:solidFill>
            </a:endParaRPr>
          </a:p>
          <a:p>
            <a:pPr indent="-304800" lvl="0" marL="228600" rtl="0" algn="l">
              <a:lnSpc>
                <a:spcPct val="100000"/>
              </a:lnSpc>
              <a:spcBef>
                <a:spcPts val="0"/>
              </a:spcBef>
              <a:spcAft>
                <a:spcPts val="0"/>
              </a:spcAft>
              <a:buSzPts val="1200"/>
              <a:buChar char="●"/>
            </a:pPr>
            <a:r>
              <a:rPr lang="en" sz="1400">
                <a:solidFill>
                  <a:srgbClr val="000000"/>
                </a:solidFill>
              </a:rPr>
              <a:t>Thế giới</a:t>
            </a:r>
            <a:endParaRPr sz="1400">
              <a:solidFill>
                <a:srgbClr val="000000"/>
              </a:solidFill>
            </a:endParaRPr>
          </a:p>
          <a:p>
            <a:pPr indent="-304800" lvl="0" marL="228600" rtl="0" algn="l">
              <a:lnSpc>
                <a:spcPct val="100000"/>
              </a:lnSpc>
              <a:spcBef>
                <a:spcPts val="0"/>
              </a:spcBef>
              <a:spcAft>
                <a:spcPts val="0"/>
              </a:spcAft>
              <a:buSzPts val="1200"/>
              <a:buChar char="●"/>
            </a:pPr>
            <a:r>
              <a:rPr lang="en" sz="1400">
                <a:solidFill>
                  <a:srgbClr val="000000"/>
                </a:solidFill>
              </a:rPr>
              <a:t>Thể thao</a:t>
            </a:r>
            <a:endParaRPr sz="1400">
              <a:solidFill>
                <a:srgbClr val="000000"/>
              </a:solidFill>
            </a:endParaRPr>
          </a:p>
          <a:p>
            <a:pPr indent="-304800" lvl="0" marL="228600" rtl="0" algn="l">
              <a:lnSpc>
                <a:spcPct val="100000"/>
              </a:lnSpc>
              <a:spcBef>
                <a:spcPts val="0"/>
              </a:spcBef>
              <a:spcAft>
                <a:spcPts val="0"/>
              </a:spcAft>
              <a:buSzPts val="1200"/>
              <a:buChar char="●"/>
            </a:pPr>
            <a:r>
              <a:rPr lang="en" sz="1400">
                <a:solidFill>
                  <a:srgbClr val="000000"/>
                </a:solidFill>
              </a:rPr>
              <a:t>Văn hóa</a:t>
            </a:r>
            <a:endParaRPr sz="1400">
              <a:solidFill>
                <a:srgbClr val="000000"/>
              </a:solidFill>
            </a:endParaRPr>
          </a:p>
          <a:p>
            <a:pPr indent="-304800" lvl="0" marL="228600" rtl="0" algn="l">
              <a:lnSpc>
                <a:spcPct val="100000"/>
              </a:lnSpc>
              <a:spcBef>
                <a:spcPts val="0"/>
              </a:spcBef>
              <a:spcAft>
                <a:spcPts val="0"/>
              </a:spcAft>
              <a:buSzPts val="1200"/>
              <a:buChar char="●"/>
            </a:pPr>
            <a:r>
              <a:rPr lang="en" sz="1400">
                <a:solidFill>
                  <a:srgbClr val="000000"/>
                </a:solidFill>
              </a:rPr>
              <a:t>Vi tính.</a:t>
            </a:r>
            <a:endParaRPr sz="1400">
              <a:solidFill>
                <a:srgbClr val="000000"/>
              </a:solidFill>
            </a:endParaRPr>
          </a:p>
          <a:p>
            <a:pPr indent="0" lvl="0" marL="228600" rtl="0" algn="l">
              <a:lnSpc>
                <a:spcPct val="100000"/>
              </a:lnSpc>
              <a:spcBef>
                <a:spcPts val="0"/>
              </a:spcBef>
              <a:spcAft>
                <a:spcPts val="0"/>
              </a:spcAft>
              <a:buNone/>
            </a:pPr>
            <a:r>
              <a:rPr b="1" lang="en" sz="1400">
                <a:solidFill>
                  <a:srgbClr val="000000"/>
                </a:solidFill>
              </a:rPr>
              <a:t>→84132 tin tức</a:t>
            </a:r>
            <a:endParaRPr b="1" sz="1400">
              <a:solidFill>
                <a:srgbClr val="000000"/>
              </a:solidFill>
            </a:endParaRPr>
          </a:p>
        </p:txBody>
      </p:sp>
      <p:sp>
        <p:nvSpPr>
          <p:cNvPr id="343" name="Google Shape;343;p34"/>
          <p:cNvSpPr txBox="1"/>
          <p:nvPr>
            <p:ph type="ctrTitle"/>
          </p:nvPr>
        </p:nvSpPr>
        <p:spPr>
          <a:xfrm>
            <a:off x="1597800" y="487650"/>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VNTC</a:t>
            </a:r>
            <a:endParaRPr/>
          </a:p>
        </p:txBody>
      </p:sp>
      <p:sp>
        <p:nvSpPr>
          <p:cNvPr id="344" name="Google Shape;344;p34"/>
          <p:cNvSpPr txBox="1"/>
          <p:nvPr>
            <p:ph idx="5" type="subTitle"/>
          </p:nvPr>
        </p:nvSpPr>
        <p:spPr>
          <a:xfrm>
            <a:off x="415200" y="1518000"/>
            <a:ext cx="3297600" cy="31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VNTC10:</a:t>
            </a:r>
            <a:endParaRPr/>
          </a:p>
        </p:txBody>
      </p:sp>
      <p:sp>
        <p:nvSpPr>
          <p:cNvPr id="345" name="Google Shape;345;p34"/>
          <p:cNvSpPr txBox="1"/>
          <p:nvPr>
            <p:ph idx="4" type="body"/>
          </p:nvPr>
        </p:nvSpPr>
        <p:spPr>
          <a:xfrm>
            <a:off x="2557725" y="1889760"/>
            <a:ext cx="3297600" cy="2571000"/>
          </a:xfrm>
          <a:prstGeom prst="rect">
            <a:avLst/>
          </a:prstGeom>
        </p:spPr>
        <p:txBody>
          <a:bodyPr anchorCtr="0" anchor="t" bIns="0" lIns="0" spcFirstLastPara="1" rIns="0" wrap="square" tIns="0">
            <a:noAutofit/>
          </a:bodyPr>
          <a:lstStyle/>
          <a:p>
            <a:pPr indent="-304800" lvl="0" marL="228600" rtl="0" algn="l">
              <a:lnSpc>
                <a:spcPct val="100000"/>
              </a:lnSpc>
              <a:spcBef>
                <a:spcPts val="0"/>
              </a:spcBef>
              <a:spcAft>
                <a:spcPts val="0"/>
              </a:spcAft>
              <a:buSzPts val="1200"/>
              <a:buChar char="●"/>
            </a:pPr>
            <a:r>
              <a:rPr lang="en" sz="1400">
                <a:solidFill>
                  <a:srgbClr val="000000"/>
                </a:solidFill>
              </a:rPr>
              <a:t>Âm nhạc</a:t>
            </a:r>
            <a:endParaRPr sz="1400">
              <a:solidFill>
                <a:srgbClr val="000000"/>
              </a:solidFill>
            </a:endParaRPr>
          </a:p>
          <a:p>
            <a:pPr indent="-304800" lvl="0" marL="228600" rtl="0" algn="l">
              <a:lnSpc>
                <a:spcPct val="100000"/>
              </a:lnSpc>
              <a:spcBef>
                <a:spcPts val="0"/>
              </a:spcBef>
              <a:spcAft>
                <a:spcPts val="0"/>
              </a:spcAft>
              <a:buSzPts val="1200"/>
              <a:buChar char="●"/>
            </a:pPr>
            <a:r>
              <a:rPr lang="en" sz="1400">
                <a:solidFill>
                  <a:srgbClr val="000000"/>
                </a:solidFill>
              </a:rPr>
              <a:t>Ẩm thực</a:t>
            </a:r>
            <a:endParaRPr sz="1400">
              <a:solidFill>
                <a:srgbClr val="000000"/>
              </a:solidFill>
            </a:endParaRPr>
          </a:p>
          <a:p>
            <a:pPr indent="-304800" lvl="0" marL="228600" rtl="0" algn="l">
              <a:lnSpc>
                <a:spcPct val="100000"/>
              </a:lnSpc>
              <a:spcBef>
                <a:spcPts val="0"/>
              </a:spcBef>
              <a:spcAft>
                <a:spcPts val="0"/>
              </a:spcAft>
              <a:buSzPts val="1200"/>
              <a:buChar char="●"/>
            </a:pPr>
            <a:r>
              <a:rPr lang="en" sz="1400">
                <a:solidFill>
                  <a:srgbClr val="000000"/>
                </a:solidFill>
              </a:rPr>
              <a:t>Bất động sản</a:t>
            </a:r>
            <a:endParaRPr sz="1400">
              <a:solidFill>
                <a:srgbClr val="000000"/>
              </a:solidFill>
            </a:endParaRPr>
          </a:p>
          <a:p>
            <a:pPr indent="-304800" lvl="0" marL="228600" rtl="0" algn="l">
              <a:lnSpc>
                <a:spcPct val="100000"/>
              </a:lnSpc>
              <a:spcBef>
                <a:spcPts val="0"/>
              </a:spcBef>
              <a:spcAft>
                <a:spcPts val="0"/>
              </a:spcAft>
              <a:buSzPts val="1200"/>
              <a:buChar char="●"/>
            </a:pPr>
            <a:r>
              <a:rPr lang="en" sz="1400">
                <a:solidFill>
                  <a:srgbClr val="000000"/>
                </a:solidFill>
              </a:rPr>
              <a:t>Bóng đá</a:t>
            </a:r>
            <a:endParaRPr sz="1400">
              <a:solidFill>
                <a:srgbClr val="000000"/>
              </a:solidFill>
            </a:endParaRPr>
          </a:p>
          <a:p>
            <a:pPr indent="-304800" lvl="0" marL="228600" rtl="0" algn="l">
              <a:lnSpc>
                <a:spcPct val="100000"/>
              </a:lnSpc>
              <a:spcBef>
                <a:spcPts val="0"/>
              </a:spcBef>
              <a:spcAft>
                <a:spcPts val="0"/>
              </a:spcAft>
              <a:buSzPts val="1200"/>
              <a:buChar char="●"/>
            </a:pPr>
            <a:r>
              <a:rPr lang="en" sz="1400">
                <a:solidFill>
                  <a:srgbClr val="000000"/>
                </a:solidFill>
              </a:rPr>
              <a:t>Chứng khoán</a:t>
            </a:r>
            <a:endParaRPr sz="1400">
              <a:solidFill>
                <a:srgbClr val="000000"/>
              </a:solidFill>
            </a:endParaRPr>
          </a:p>
          <a:p>
            <a:pPr indent="-304800" lvl="0" marL="228600" rtl="0" algn="l">
              <a:lnSpc>
                <a:spcPct val="100000"/>
              </a:lnSpc>
              <a:spcBef>
                <a:spcPts val="0"/>
              </a:spcBef>
              <a:spcAft>
                <a:spcPts val="0"/>
              </a:spcAft>
              <a:buSzPts val="1200"/>
              <a:buChar char="●"/>
            </a:pPr>
            <a:r>
              <a:rPr lang="en" sz="1400">
                <a:solidFill>
                  <a:srgbClr val="000000"/>
                </a:solidFill>
              </a:rPr>
              <a:t>Cúm gà</a:t>
            </a:r>
            <a:endParaRPr sz="1400">
              <a:solidFill>
                <a:srgbClr val="000000"/>
              </a:solidFill>
            </a:endParaRPr>
          </a:p>
          <a:p>
            <a:pPr indent="-304800" lvl="0" marL="228600" rtl="0" algn="l">
              <a:lnSpc>
                <a:spcPct val="100000"/>
              </a:lnSpc>
              <a:spcBef>
                <a:spcPts val="0"/>
              </a:spcBef>
              <a:spcAft>
                <a:spcPts val="0"/>
              </a:spcAft>
              <a:buSzPts val="1200"/>
              <a:buChar char="●"/>
            </a:pPr>
            <a:r>
              <a:rPr lang="en" sz="1400">
                <a:solidFill>
                  <a:srgbClr val="000000"/>
                </a:solidFill>
              </a:rPr>
              <a:t>Cuộc sống đó đây</a:t>
            </a:r>
            <a:endParaRPr sz="1400">
              <a:solidFill>
                <a:srgbClr val="000000"/>
              </a:solidFill>
            </a:endParaRPr>
          </a:p>
          <a:p>
            <a:pPr indent="-304800" lvl="0" marL="228600" rtl="0" algn="l">
              <a:lnSpc>
                <a:spcPct val="100000"/>
              </a:lnSpc>
              <a:spcBef>
                <a:spcPts val="0"/>
              </a:spcBef>
              <a:spcAft>
                <a:spcPts val="0"/>
              </a:spcAft>
              <a:buSzPts val="1200"/>
              <a:buChar char="●"/>
            </a:pPr>
            <a:r>
              <a:rPr lang="en" sz="1400">
                <a:solidFill>
                  <a:srgbClr val="000000"/>
                </a:solidFill>
              </a:rPr>
              <a:t>Du học</a:t>
            </a:r>
            <a:endParaRPr sz="1400">
              <a:solidFill>
                <a:srgbClr val="000000"/>
              </a:solidFill>
            </a:endParaRPr>
          </a:p>
          <a:p>
            <a:pPr indent="-304800" lvl="0" marL="228600" rtl="0" algn="l">
              <a:lnSpc>
                <a:spcPct val="100000"/>
              </a:lnSpc>
              <a:spcBef>
                <a:spcPts val="0"/>
              </a:spcBef>
              <a:spcAft>
                <a:spcPts val="0"/>
              </a:spcAft>
              <a:buSzPts val="1200"/>
              <a:buChar char="●"/>
            </a:pPr>
            <a:r>
              <a:rPr lang="en" sz="1400">
                <a:solidFill>
                  <a:srgbClr val="000000"/>
                </a:solidFill>
              </a:rPr>
              <a:t>Du lịch</a:t>
            </a:r>
            <a:endParaRPr sz="1400">
              <a:solidFill>
                <a:srgbClr val="000000"/>
              </a:solidFill>
            </a:endParaRPr>
          </a:p>
          <a:p>
            <a:pPr indent="-304800" lvl="0" marL="228600" rtl="0" algn="l">
              <a:lnSpc>
                <a:spcPct val="100000"/>
              </a:lnSpc>
              <a:spcBef>
                <a:spcPts val="0"/>
              </a:spcBef>
              <a:spcAft>
                <a:spcPts val="0"/>
              </a:spcAft>
              <a:buSzPts val="1200"/>
              <a:buChar char="●"/>
            </a:pPr>
            <a:r>
              <a:rPr lang="en" sz="1400">
                <a:solidFill>
                  <a:srgbClr val="000000"/>
                </a:solidFill>
              </a:rPr>
              <a:t>Đường vào WTO</a:t>
            </a:r>
            <a:endParaRPr sz="1400">
              <a:solidFill>
                <a:srgbClr val="000000"/>
              </a:solidFill>
            </a:endParaRPr>
          </a:p>
        </p:txBody>
      </p:sp>
      <p:sp>
        <p:nvSpPr>
          <p:cNvPr id="346" name="Google Shape;346;p34"/>
          <p:cNvSpPr txBox="1"/>
          <p:nvPr>
            <p:ph idx="5" type="subTitle"/>
          </p:nvPr>
        </p:nvSpPr>
        <p:spPr>
          <a:xfrm>
            <a:off x="2557725" y="1518000"/>
            <a:ext cx="3297600" cy="31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VNTC27:</a:t>
            </a:r>
            <a:endParaRPr/>
          </a:p>
        </p:txBody>
      </p:sp>
      <p:sp>
        <p:nvSpPr>
          <p:cNvPr id="347" name="Google Shape;347;p34"/>
          <p:cNvSpPr txBox="1"/>
          <p:nvPr/>
        </p:nvSpPr>
        <p:spPr>
          <a:xfrm>
            <a:off x="4479150" y="1758325"/>
            <a:ext cx="3000000" cy="2555100"/>
          </a:xfrm>
          <a:prstGeom prst="rect">
            <a:avLst/>
          </a:prstGeom>
          <a:noFill/>
          <a:ln>
            <a:noFill/>
          </a:ln>
        </p:spPr>
        <p:txBody>
          <a:bodyPr anchorCtr="0" anchor="t" bIns="91425" lIns="91425" spcFirstLastPara="1" rIns="91425" wrap="square" tIns="91425">
            <a:spAutoFit/>
          </a:bodyPr>
          <a:lstStyle/>
          <a:p>
            <a:pPr indent="-304800" lvl="0" marL="228600" rtl="0" algn="l">
              <a:spcBef>
                <a:spcPts val="0"/>
              </a:spcBef>
              <a:spcAft>
                <a:spcPts val="0"/>
              </a:spcAft>
              <a:buClr>
                <a:schemeClr val="dk1"/>
              </a:buClr>
              <a:buSzPts val="1200"/>
              <a:buFont typeface="Montserrat"/>
              <a:buChar char="●"/>
            </a:pPr>
            <a:r>
              <a:rPr lang="en">
                <a:latin typeface="Merriweather"/>
                <a:ea typeface="Merriweather"/>
                <a:cs typeface="Merriweather"/>
                <a:sym typeface="Merriweather"/>
              </a:rPr>
              <a:t>Gia đình</a:t>
            </a:r>
            <a:endParaRPr>
              <a:latin typeface="Merriweather"/>
              <a:ea typeface="Merriweather"/>
              <a:cs typeface="Merriweather"/>
              <a:sym typeface="Merriweather"/>
            </a:endParaRPr>
          </a:p>
          <a:p>
            <a:pPr indent="-304800" lvl="0" marL="228600" rtl="0" algn="l">
              <a:spcBef>
                <a:spcPts val="0"/>
              </a:spcBef>
              <a:spcAft>
                <a:spcPts val="0"/>
              </a:spcAft>
              <a:buClr>
                <a:schemeClr val="dk1"/>
              </a:buClr>
              <a:buSzPts val="1200"/>
              <a:buFont typeface="Montserrat"/>
              <a:buChar char="●"/>
            </a:pPr>
            <a:r>
              <a:rPr lang="en">
                <a:latin typeface="Merriweather"/>
                <a:ea typeface="Merriweather"/>
                <a:cs typeface="Merriweather"/>
                <a:sym typeface="Merriweather"/>
              </a:rPr>
              <a:t>Giải trí tin học</a:t>
            </a:r>
            <a:endParaRPr>
              <a:latin typeface="Merriweather"/>
              <a:ea typeface="Merriweather"/>
              <a:cs typeface="Merriweather"/>
              <a:sym typeface="Merriweather"/>
            </a:endParaRPr>
          </a:p>
          <a:p>
            <a:pPr indent="-304800" lvl="0" marL="228600" rtl="0" algn="l">
              <a:spcBef>
                <a:spcPts val="0"/>
              </a:spcBef>
              <a:spcAft>
                <a:spcPts val="0"/>
              </a:spcAft>
              <a:buClr>
                <a:schemeClr val="dk1"/>
              </a:buClr>
              <a:buSzPts val="1200"/>
              <a:buFont typeface="Montserrat"/>
              <a:buChar char="●"/>
            </a:pPr>
            <a:r>
              <a:rPr lang="en">
                <a:latin typeface="Merriweather"/>
                <a:ea typeface="Merriweather"/>
                <a:cs typeface="Merriweather"/>
                <a:sym typeface="Merriweather"/>
              </a:rPr>
              <a:t>Giáo dục</a:t>
            </a:r>
            <a:endParaRPr>
              <a:latin typeface="Merriweather"/>
              <a:ea typeface="Merriweather"/>
              <a:cs typeface="Merriweather"/>
              <a:sym typeface="Merriweather"/>
            </a:endParaRPr>
          </a:p>
          <a:p>
            <a:pPr indent="-304800" lvl="0" marL="228600" rtl="0" algn="l">
              <a:spcBef>
                <a:spcPts val="0"/>
              </a:spcBef>
              <a:spcAft>
                <a:spcPts val="0"/>
              </a:spcAft>
              <a:buClr>
                <a:schemeClr val="dk1"/>
              </a:buClr>
              <a:buSzPts val="1200"/>
              <a:buFont typeface="Montserrat"/>
              <a:buChar char="●"/>
            </a:pPr>
            <a:r>
              <a:rPr lang="en">
                <a:latin typeface="Merriweather"/>
                <a:ea typeface="Merriweather"/>
                <a:cs typeface="Merriweather"/>
                <a:sym typeface="Merriweather"/>
              </a:rPr>
              <a:t>Giới tính</a:t>
            </a:r>
            <a:endParaRPr>
              <a:latin typeface="Merriweather"/>
              <a:ea typeface="Merriweather"/>
              <a:cs typeface="Merriweather"/>
              <a:sym typeface="Merriweather"/>
            </a:endParaRPr>
          </a:p>
          <a:p>
            <a:pPr indent="-304800" lvl="0" marL="228600" rtl="0" algn="l">
              <a:spcBef>
                <a:spcPts val="0"/>
              </a:spcBef>
              <a:spcAft>
                <a:spcPts val="0"/>
              </a:spcAft>
              <a:buClr>
                <a:schemeClr val="dk1"/>
              </a:buClr>
              <a:buSzPts val="1200"/>
              <a:buFont typeface="Montserrat"/>
              <a:buChar char="●"/>
            </a:pPr>
            <a:r>
              <a:rPr lang="en">
                <a:latin typeface="Merriweather"/>
                <a:ea typeface="Merriweather"/>
                <a:cs typeface="Merriweather"/>
                <a:sym typeface="Merriweather"/>
              </a:rPr>
              <a:t>Hacker &amp; Virus</a:t>
            </a:r>
            <a:endParaRPr>
              <a:latin typeface="Merriweather"/>
              <a:ea typeface="Merriweather"/>
              <a:cs typeface="Merriweather"/>
              <a:sym typeface="Merriweather"/>
            </a:endParaRPr>
          </a:p>
          <a:p>
            <a:pPr indent="-304800" lvl="0" marL="228600" rtl="0" algn="l">
              <a:spcBef>
                <a:spcPts val="0"/>
              </a:spcBef>
              <a:spcAft>
                <a:spcPts val="0"/>
              </a:spcAft>
              <a:buClr>
                <a:schemeClr val="dk1"/>
              </a:buClr>
              <a:buSzPts val="1200"/>
              <a:buFont typeface="Montserrat"/>
              <a:buChar char="●"/>
            </a:pPr>
            <a:r>
              <a:rPr lang="en">
                <a:latin typeface="Merriweather"/>
                <a:ea typeface="Merriweather"/>
                <a:cs typeface="Merriweather"/>
                <a:sym typeface="Merriweather"/>
              </a:rPr>
              <a:t>Hình sự</a:t>
            </a:r>
            <a:endParaRPr>
              <a:latin typeface="Merriweather"/>
              <a:ea typeface="Merriweather"/>
              <a:cs typeface="Merriweather"/>
              <a:sym typeface="Merriweather"/>
            </a:endParaRPr>
          </a:p>
          <a:p>
            <a:pPr indent="-304800" lvl="0" marL="228600" rtl="0" algn="l">
              <a:spcBef>
                <a:spcPts val="0"/>
              </a:spcBef>
              <a:spcAft>
                <a:spcPts val="0"/>
              </a:spcAft>
              <a:buClr>
                <a:schemeClr val="dk1"/>
              </a:buClr>
              <a:buSzPts val="1200"/>
              <a:buFont typeface="Montserrat"/>
              <a:buChar char="●"/>
            </a:pPr>
            <a:r>
              <a:rPr lang="en">
                <a:latin typeface="Merriweather"/>
                <a:ea typeface="Merriweather"/>
                <a:cs typeface="Merriweather"/>
                <a:sym typeface="Merriweather"/>
              </a:rPr>
              <a:t>Không gian sống</a:t>
            </a:r>
            <a:endParaRPr>
              <a:latin typeface="Merriweather"/>
              <a:ea typeface="Merriweather"/>
              <a:cs typeface="Merriweather"/>
              <a:sym typeface="Merriweather"/>
            </a:endParaRPr>
          </a:p>
          <a:p>
            <a:pPr indent="-304800" lvl="0" marL="228600" rtl="0" algn="l">
              <a:spcBef>
                <a:spcPts val="0"/>
              </a:spcBef>
              <a:spcAft>
                <a:spcPts val="0"/>
              </a:spcAft>
              <a:buClr>
                <a:schemeClr val="dk1"/>
              </a:buClr>
              <a:buSzPts val="1200"/>
              <a:buFont typeface="Montserrat"/>
              <a:buChar char="●"/>
            </a:pPr>
            <a:r>
              <a:rPr lang="en">
                <a:latin typeface="Merriweather"/>
                <a:ea typeface="Merriweather"/>
                <a:cs typeface="Merriweather"/>
                <a:sym typeface="Merriweather"/>
              </a:rPr>
              <a:t>Kinh doanh quốc tế</a:t>
            </a:r>
            <a:endParaRPr>
              <a:latin typeface="Merriweather"/>
              <a:ea typeface="Merriweather"/>
              <a:cs typeface="Merriweather"/>
              <a:sym typeface="Merriweather"/>
            </a:endParaRPr>
          </a:p>
          <a:p>
            <a:pPr indent="-304800" lvl="0" marL="228600" rtl="0" algn="l">
              <a:spcBef>
                <a:spcPts val="0"/>
              </a:spcBef>
              <a:spcAft>
                <a:spcPts val="0"/>
              </a:spcAft>
              <a:buClr>
                <a:schemeClr val="dk1"/>
              </a:buClr>
              <a:buSzPts val="1200"/>
              <a:buFont typeface="Montserrat"/>
              <a:buChar char="●"/>
            </a:pPr>
            <a:r>
              <a:rPr lang="en">
                <a:latin typeface="Merriweather"/>
                <a:ea typeface="Merriweather"/>
                <a:cs typeface="Merriweather"/>
                <a:sym typeface="Merriweather"/>
              </a:rPr>
              <a:t>Làm đẹp</a:t>
            </a:r>
            <a:endParaRPr>
              <a:latin typeface="Merriweather"/>
              <a:ea typeface="Merriweather"/>
              <a:cs typeface="Merriweather"/>
              <a:sym typeface="Merriweather"/>
            </a:endParaRPr>
          </a:p>
          <a:p>
            <a:pPr indent="-304800" lvl="0" marL="228600" rtl="0" algn="l">
              <a:spcBef>
                <a:spcPts val="0"/>
              </a:spcBef>
              <a:spcAft>
                <a:spcPts val="0"/>
              </a:spcAft>
              <a:buClr>
                <a:schemeClr val="dk1"/>
              </a:buClr>
              <a:buSzPts val="1200"/>
              <a:buFont typeface="Montserrat"/>
              <a:buChar char="●"/>
            </a:pPr>
            <a:r>
              <a:rPr lang="en">
                <a:latin typeface="Merriweather"/>
                <a:ea typeface="Merriweather"/>
                <a:cs typeface="Merriweather"/>
                <a:sym typeface="Merriweather"/>
              </a:rPr>
              <a:t>Lối sống</a:t>
            </a:r>
            <a:endParaRPr>
              <a:latin typeface="Merriweather"/>
              <a:ea typeface="Merriweather"/>
              <a:cs typeface="Merriweather"/>
              <a:sym typeface="Merriweather"/>
            </a:endParaRPr>
          </a:p>
          <a:p>
            <a:pPr indent="0" lvl="0" marL="228600" rtl="0" algn="l">
              <a:spcBef>
                <a:spcPts val="0"/>
              </a:spcBef>
              <a:spcAft>
                <a:spcPts val="0"/>
              </a:spcAft>
              <a:buNone/>
            </a:pPr>
            <a:r>
              <a:rPr b="1" lang="en">
                <a:latin typeface="Merriweather"/>
                <a:ea typeface="Merriweather"/>
                <a:cs typeface="Merriweather"/>
                <a:sym typeface="Merriweather"/>
              </a:rPr>
              <a:t>→ 26451 tin tức</a:t>
            </a:r>
            <a:endParaRPr b="1">
              <a:latin typeface="Merriweather"/>
              <a:ea typeface="Merriweather"/>
              <a:cs typeface="Merriweather"/>
              <a:sym typeface="Merriweather"/>
            </a:endParaRPr>
          </a:p>
        </p:txBody>
      </p:sp>
      <p:sp>
        <p:nvSpPr>
          <p:cNvPr id="348" name="Google Shape;348;p34"/>
          <p:cNvSpPr txBox="1"/>
          <p:nvPr/>
        </p:nvSpPr>
        <p:spPr>
          <a:xfrm>
            <a:off x="6664125" y="1836300"/>
            <a:ext cx="3000000" cy="1693200"/>
          </a:xfrm>
          <a:prstGeom prst="rect">
            <a:avLst/>
          </a:prstGeom>
          <a:noFill/>
          <a:ln>
            <a:noFill/>
          </a:ln>
        </p:spPr>
        <p:txBody>
          <a:bodyPr anchorCtr="0" anchor="t" bIns="91425" lIns="91425" spcFirstLastPara="1" rIns="91425" wrap="square" tIns="91425">
            <a:spAutoFit/>
          </a:bodyPr>
          <a:lstStyle/>
          <a:p>
            <a:pPr indent="-304800" lvl="0" marL="228600" rtl="0" algn="l">
              <a:spcBef>
                <a:spcPts val="0"/>
              </a:spcBef>
              <a:spcAft>
                <a:spcPts val="0"/>
              </a:spcAft>
              <a:buClr>
                <a:schemeClr val="dk1"/>
              </a:buClr>
              <a:buSzPts val="1200"/>
              <a:buFont typeface="Montserrat"/>
              <a:buChar char="●"/>
            </a:pPr>
            <a:r>
              <a:rPr lang="en">
                <a:latin typeface="Merriweather"/>
                <a:ea typeface="Merriweather"/>
                <a:cs typeface="Merriweather"/>
                <a:sym typeface="Merriweather"/>
              </a:rPr>
              <a:t>Mua sắm</a:t>
            </a:r>
            <a:endParaRPr>
              <a:latin typeface="Merriweather"/>
              <a:ea typeface="Merriweather"/>
              <a:cs typeface="Merriweather"/>
              <a:sym typeface="Merriweather"/>
            </a:endParaRPr>
          </a:p>
          <a:p>
            <a:pPr indent="-304800" lvl="0" marL="228600" rtl="0" algn="l">
              <a:spcBef>
                <a:spcPts val="0"/>
              </a:spcBef>
              <a:spcAft>
                <a:spcPts val="0"/>
              </a:spcAft>
              <a:buClr>
                <a:schemeClr val="dk1"/>
              </a:buClr>
              <a:buSzPts val="1200"/>
              <a:buFont typeface="Montserrat"/>
              <a:buChar char="●"/>
            </a:pPr>
            <a:r>
              <a:rPr lang="en">
                <a:latin typeface="Merriweather"/>
                <a:ea typeface="Merriweather"/>
                <a:cs typeface="Merriweather"/>
                <a:sym typeface="Merriweather"/>
              </a:rPr>
              <a:t>Mỹ thuật</a:t>
            </a:r>
            <a:endParaRPr>
              <a:latin typeface="Merriweather"/>
              <a:ea typeface="Merriweather"/>
              <a:cs typeface="Merriweather"/>
              <a:sym typeface="Merriweather"/>
            </a:endParaRPr>
          </a:p>
          <a:p>
            <a:pPr indent="-304800" lvl="0" marL="228600" rtl="0" algn="l">
              <a:spcBef>
                <a:spcPts val="0"/>
              </a:spcBef>
              <a:spcAft>
                <a:spcPts val="0"/>
              </a:spcAft>
              <a:buClr>
                <a:schemeClr val="dk1"/>
              </a:buClr>
              <a:buSzPts val="1200"/>
              <a:buFont typeface="Montserrat"/>
              <a:buChar char="●"/>
            </a:pPr>
            <a:r>
              <a:rPr lang="en">
                <a:latin typeface="Merriweather"/>
                <a:ea typeface="Merriweather"/>
                <a:cs typeface="Merriweather"/>
                <a:sym typeface="Merriweather"/>
              </a:rPr>
              <a:t>Sân khấu điện ảnh</a:t>
            </a:r>
            <a:endParaRPr>
              <a:latin typeface="Merriweather"/>
              <a:ea typeface="Merriweather"/>
              <a:cs typeface="Merriweather"/>
              <a:sym typeface="Merriweather"/>
            </a:endParaRPr>
          </a:p>
          <a:p>
            <a:pPr indent="-304800" lvl="0" marL="228600" rtl="0" algn="l">
              <a:spcBef>
                <a:spcPts val="0"/>
              </a:spcBef>
              <a:spcAft>
                <a:spcPts val="0"/>
              </a:spcAft>
              <a:buClr>
                <a:schemeClr val="dk1"/>
              </a:buClr>
              <a:buSzPts val="1200"/>
              <a:buFont typeface="Montserrat"/>
              <a:buChar char="●"/>
            </a:pPr>
            <a:r>
              <a:rPr lang="en">
                <a:latin typeface="Merriweather"/>
                <a:ea typeface="Merriweather"/>
                <a:cs typeface="Merriweather"/>
                <a:sym typeface="Merriweather"/>
              </a:rPr>
              <a:t>Sản phẩm tin học mới</a:t>
            </a:r>
            <a:endParaRPr>
              <a:latin typeface="Merriweather"/>
              <a:ea typeface="Merriweather"/>
              <a:cs typeface="Merriweather"/>
              <a:sym typeface="Merriweather"/>
            </a:endParaRPr>
          </a:p>
          <a:p>
            <a:pPr indent="-304800" lvl="0" marL="228600" rtl="0" algn="l">
              <a:spcBef>
                <a:spcPts val="0"/>
              </a:spcBef>
              <a:spcAft>
                <a:spcPts val="0"/>
              </a:spcAft>
              <a:buClr>
                <a:schemeClr val="dk1"/>
              </a:buClr>
              <a:buSzPts val="1200"/>
              <a:buFont typeface="Montserrat"/>
              <a:buChar char="●"/>
            </a:pPr>
            <a:r>
              <a:rPr lang="en">
                <a:latin typeface="Merriweather"/>
                <a:ea typeface="Merriweather"/>
                <a:cs typeface="Merriweather"/>
                <a:sym typeface="Merriweather"/>
              </a:rPr>
              <a:t>Tennis</a:t>
            </a:r>
            <a:endParaRPr>
              <a:latin typeface="Merriweather"/>
              <a:ea typeface="Merriweather"/>
              <a:cs typeface="Merriweather"/>
              <a:sym typeface="Merriweather"/>
            </a:endParaRPr>
          </a:p>
          <a:p>
            <a:pPr indent="-304800" lvl="0" marL="228600" rtl="0" algn="l">
              <a:spcBef>
                <a:spcPts val="0"/>
              </a:spcBef>
              <a:spcAft>
                <a:spcPts val="0"/>
              </a:spcAft>
              <a:buClr>
                <a:schemeClr val="dk1"/>
              </a:buClr>
              <a:buSzPts val="1200"/>
              <a:buFont typeface="Montserrat"/>
              <a:buChar char="●"/>
            </a:pPr>
            <a:r>
              <a:rPr lang="en">
                <a:latin typeface="Merriweather"/>
                <a:ea typeface="Merriweather"/>
                <a:cs typeface="Merriweather"/>
                <a:sym typeface="Merriweather"/>
              </a:rPr>
              <a:t>Thế giới trẻ</a:t>
            </a:r>
            <a:endParaRPr>
              <a:latin typeface="Merriweather"/>
              <a:ea typeface="Merriweather"/>
              <a:cs typeface="Merriweather"/>
              <a:sym typeface="Merriweather"/>
            </a:endParaRPr>
          </a:p>
          <a:p>
            <a:pPr indent="-304800" lvl="0" marL="228600" rtl="0" algn="l">
              <a:spcBef>
                <a:spcPts val="0"/>
              </a:spcBef>
              <a:spcAft>
                <a:spcPts val="0"/>
              </a:spcAft>
              <a:buClr>
                <a:schemeClr val="dk1"/>
              </a:buClr>
              <a:buSzPts val="1200"/>
              <a:buFont typeface="Montserrat"/>
              <a:buChar char="●"/>
            </a:pPr>
            <a:r>
              <a:rPr lang="en">
                <a:latin typeface="Merriweather"/>
                <a:ea typeface="Merriweather"/>
                <a:cs typeface="Merriweather"/>
                <a:sym typeface="Merriweather"/>
              </a:rPr>
              <a:t>Thời trang</a:t>
            </a:r>
            <a:endParaRPr>
              <a:latin typeface="Merriweather"/>
              <a:ea typeface="Merriweather"/>
              <a:cs typeface="Merriweather"/>
              <a:sym typeface="Merriweather"/>
            </a:endParaRPr>
          </a:p>
        </p:txBody>
      </p:sp>
      <p:cxnSp>
        <p:nvCxnSpPr>
          <p:cNvPr id="349" name="Google Shape;349;p34"/>
          <p:cNvCxnSpPr/>
          <p:nvPr/>
        </p:nvCxnSpPr>
        <p:spPr>
          <a:xfrm>
            <a:off x="2216400" y="1518000"/>
            <a:ext cx="0" cy="2942700"/>
          </a:xfrm>
          <a:prstGeom prst="straightConnector1">
            <a:avLst/>
          </a:prstGeom>
          <a:noFill/>
          <a:ln cap="flat" cmpd="sng" w="9525">
            <a:solidFill>
              <a:schemeClr val="dk2"/>
            </a:solidFill>
            <a:prstDash val="solid"/>
            <a:round/>
            <a:headEnd len="med" w="med" type="none"/>
            <a:tailEnd len="med" w="med" type="none"/>
          </a:ln>
        </p:spPr>
      </p:cxnSp>
      <p:sp>
        <p:nvSpPr>
          <p:cNvPr id="350" name="Google Shape;350;p34"/>
          <p:cNvSpPr txBox="1"/>
          <p:nvPr>
            <p:ph idx="4294967295" type="subTitle"/>
          </p:nvPr>
        </p:nvSpPr>
        <p:spPr>
          <a:xfrm>
            <a:off x="710250" y="908250"/>
            <a:ext cx="1540800" cy="1746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sz="1200"/>
              <a:t>Tuesday 20/12/2022</a:t>
            </a:r>
            <a:endParaRPr sz="1200"/>
          </a:p>
        </p:txBody>
      </p:sp>
      <p:sp>
        <p:nvSpPr>
          <p:cNvPr id="351" name="Google Shape;351;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2" name="Google Shape;352;p34"/>
          <p:cNvSpPr txBox="1"/>
          <p:nvPr>
            <p:ph idx="2"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a:t>
            </a:r>
            <a:r>
              <a:rPr lang="en" sz="1200"/>
              <a:t>1394</a:t>
            </a:r>
            <a:endParaRPr b="0"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5"/>
          <p:cNvSpPr txBox="1"/>
          <p:nvPr>
            <p:ph type="ctrTitle"/>
          </p:nvPr>
        </p:nvSpPr>
        <p:spPr>
          <a:xfrm>
            <a:off x="3750088" y="487650"/>
            <a:ext cx="2790300" cy="42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VNTC</a:t>
            </a:r>
            <a:endParaRPr/>
          </a:p>
        </p:txBody>
      </p:sp>
      <p:sp>
        <p:nvSpPr>
          <p:cNvPr id="358" name="Google Shape;358;p35"/>
          <p:cNvSpPr txBox="1"/>
          <p:nvPr/>
        </p:nvSpPr>
        <p:spPr>
          <a:xfrm>
            <a:off x="710250" y="1461400"/>
            <a:ext cx="7800300" cy="16392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SzPts val="1400"/>
              <a:buFont typeface="Merriweather"/>
              <a:buChar char="●"/>
            </a:pPr>
            <a:r>
              <a:rPr lang="en">
                <a:latin typeface="Merriweather"/>
                <a:ea typeface="Merriweather"/>
                <a:cs typeface="Merriweather"/>
                <a:sym typeface="Merriweather"/>
              </a:rPr>
              <a:t>Về Protocol, nhóm chúng em sử dụng tập train và tập test có sẵn của Dataset trong việc huấn luyện và đánh giá mô hình. Tỉ lệ train/test được chia như sau:</a:t>
            </a:r>
            <a:endParaRPr>
              <a:latin typeface="Merriweather"/>
              <a:ea typeface="Merriweather"/>
              <a:cs typeface="Merriweather"/>
              <a:sym typeface="Merriweather"/>
            </a:endParaRPr>
          </a:p>
          <a:p>
            <a:pPr indent="-317500" lvl="1" marL="914400" rtl="0" algn="just">
              <a:lnSpc>
                <a:spcPct val="115000"/>
              </a:lnSpc>
              <a:spcBef>
                <a:spcPts val="0"/>
              </a:spcBef>
              <a:spcAft>
                <a:spcPts val="0"/>
              </a:spcAft>
              <a:buSzPts val="1400"/>
              <a:buFont typeface="Merriweather"/>
              <a:buChar char="○"/>
            </a:pPr>
            <a:r>
              <a:rPr lang="en">
                <a:latin typeface="Merriweather"/>
                <a:ea typeface="Merriweather"/>
                <a:cs typeface="Merriweather"/>
                <a:sym typeface="Merriweather"/>
              </a:rPr>
              <a:t>Đối với tập dataset VNTC10: Tập train có 33759 tin tức tất cả, tập test bao gồm 50373 tin tức.</a:t>
            </a:r>
            <a:endParaRPr>
              <a:latin typeface="Merriweather"/>
              <a:ea typeface="Merriweather"/>
              <a:cs typeface="Merriweather"/>
              <a:sym typeface="Merriweather"/>
            </a:endParaRPr>
          </a:p>
          <a:p>
            <a:pPr indent="-317500" lvl="1" marL="914400" rtl="0" algn="just">
              <a:lnSpc>
                <a:spcPct val="115000"/>
              </a:lnSpc>
              <a:spcBef>
                <a:spcPts val="0"/>
              </a:spcBef>
              <a:spcAft>
                <a:spcPts val="0"/>
              </a:spcAft>
              <a:buSzPts val="1400"/>
              <a:buFont typeface="Merriweather"/>
              <a:buChar char="○"/>
            </a:pPr>
            <a:r>
              <a:rPr lang="en">
                <a:latin typeface="Merriweather"/>
                <a:ea typeface="Merriweather"/>
                <a:cs typeface="Merriweather"/>
                <a:sym typeface="Merriweather"/>
              </a:rPr>
              <a:t>Đối với tập dataset VNTC27: Tập train bao gồm 14375 tin tức, tập test bao gồm 12076 tin tức tất cả.</a:t>
            </a:r>
            <a:endParaRPr>
              <a:latin typeface="Merriweather"/>
              <a:ea typeface="Merriweather"/>
              <a:cs typeface="Merriweather"/>
              <a:sym typeface="Merriweather"/>
            </a:endParaRPr>
          </a:p>
        </p:txBody>
      </p:sp>
      <p:sp>
        <p:nvSpPr>
          <p:cNvPr id="359" name="Google Shape;359;p35"/>
          <p:cNvSpPr txBox="1"/>
          <p:nvPr>
            <p:ph idx="4294967295" type="subTitle"/>
          </p:nvPr>
        </p:nvSpPr>
        <p:spPr>
          <a:xfrm>
            <a:off x="710250" y="908250"/>
            <a:ext cx="1540800" cy="1746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sz="1200"/>
              <a:t>Tuesday 20/12/2022</a:t>
            </a:r>
            <a:endParaRPr sz="1200"/>
          </a:p>
        </p:txBody>
      </p:sp>
      <p:sp>
        <p:nvSpPr>
          <p:cNvPr id="360" name="Google Shape;360;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1" name="Google Shape;361;p35"/>
          <p:cNvSpPr txBox="1"/>
          <p:nvPr>
            <p:ph idx="2"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a:t>
            </a:r>
            <a:r>
              <a:rPr lang="en"/>
              <a:t>2007</a:t>
            </a:r>
            <a:r>
              <a:rPr lang="en" sz="1200"/>
              <a:t>3</a:t>
            </a:r>
            <a:endParaRPr b="0"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6"/>
          <p:cNvSpPr txBox="1"/>
          <p:nvPr>
            <p:ph type="ctrTitle"/>
          </p:nvPr>
        </p:nvSpPr>
        <p:spPr>
          <a:xfrm>
            <a:off x="1597800" y="487650"/>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VNTC</a:t>
            </a:r>
            <a:endParaRPr/>
          </a:p>
        </p:txBody>
      </p:sp>
      <p:sp>
        <p:nvSpPr>
          <p:cNvPr id="367" name="Google Shape;367;p36"/>
          <p:cNvSpPr txBox="1"/>
          <p:nvPr>
            <p:ph idx="5" type="subTitle"/>
          </p:nvPr>
        </p:nvSpPr>
        <p:spPr>
          <a:xfrm>
            <a:off x="720000" y="1518000"/>
            <a:ext cx="3297600" cy="31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VNTC10:</a:t>
            </a:r>
            <a:endParaRPr/>
          </a:p>
        </p:txBody>
      </p:sp>
      <p:sp>
        <p:nvSpPr>
          <p:cNvPr id="368" name="Google Shape;368;p36"/>
          <p:cNvSpPr txBox="1"/>
          <p:nvPr>
            <p:ph idx="4294967295" type="subTitle"/>
          </p:nvPr>
        </p:nvSpPr>
        <p:spPr>
          <a:xfrm>
            <a:off x="710250" y="908250"/>
            <a:ext cx="1540800" cy="1746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sz="1200"/>
              <a:t>Tuesday 20/12/2022</a:t>
            </a:r>
            <a:endParaRPr sz="1200"/>
          </a:p>
        </p:txBody>
      </p:sp>
      <p:sp>
        <p:nvSpPr>
          <p:cNvPr id="369" name="Google Shape;369;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0" name="Google Shape;370;p36"/>
          <p:cNvSpPr txBox="1"/>
          <p:nvPr>
            <p:ph idx="2"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a:t>
            </a:r>
            <a:r>
              <a:rPr lang="en" sz="1200"/>
              <a:t>1394</a:t>
            </a:r>
            <a:endParaRPr b="0" sz="1200"/>
          </a:p>
        </p:txBody>
      </p:sp>
      <p:pic>
        <p:nvPicPr>
          <p:cNvPr id="371" name="Google Shape;371;p36"/>
          <p:cNvPicPr preferRelativeResize="0"/>
          <p:nvPr/>
        </p:nvPicPr>
        <p:blipFill>
          <a:blip r:embed="rId3">
            <a:alphaModFix/>
          </a:blip>
          <a:stretch>
            <a:fillRect/>
          </a:stretch>
        </p:blipFill>
        <p:spPr>
          <a:xfrm>
            <a:off x="710250" y="2125525"/>
            <a:ext cx="3266444" cy="2548125"/>
          </a:xfrm>
          <a:prstGeom prst="rect">
            <a:avLst/>
          </a:prstGeom>
          <a:noFill/>
          <a:ln>
            <a:noFill/>
          </a:ln>
        </p:spPr>
      </p:pic>
      <p:pic>
        <p:nvPicPr>
          <p:cNvPr id="372" name="Google Shape;372;p36"/>
          <p:cNvPicPr preferRelativeResize="0"/>
          <p:nvPr/>
        </p:nvPicPr>
        <p:blipFill>
          <a:blip r:embed="rId4">
            <a:alphaModFix/>
          </a:blip>
          <a:stretch>
            <a:fillRect/>
          </a:stretch>
        </p:blipFill>
        <p:spPr>
          <a:xfrm>
            <a:off x="4894625" y="2099000"/>
            <a:ext cx="3052925" cy="2650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7"/>
          <p:cNvSpPr txBox="1"/>
          <p:nvPr>
            <p:ph type="ctrTitle"/>
          </p:nvPr>
        </p:nvSpPr>
        <p:spPr>
          <a:xfrm>
            <a:off x="1597800" y="487650"/>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VNTC</a:t>
            </a:r>
            <a:endParaRPr/>
          </a:p>
        </p:txBody>
      </p:sp>
      <p:sp>
        <p:nvSpPr>
          <p:cNvPr id="378" name="Google Shape;378;p37"/>
          <p:cNvSpPr txBox="1"/>
          <p:nvPr>
            <p:ph idx="5" type="subTitle"/>
          </p:nvPr>
        </p:nvSpPr>
        <p:spPr>
          <a:xfrm>
            <a:off x="1024800" y="1518000"/>
            <a:ext cx="3297600" cy="31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VNTC27:</a:t>
            </a:r>
            <a:endParaRPr/>
          </a:p>
        </p:txBody>
      </p:sp>
      <p:sp>
        <p:nvSpPr>
          <p:cNvPr id="379" name="Google Shape;379;p37"/>
          <p:cNvSpPr txBox="1"/>
          <p:nvPr>
            <p:ph idx="4294967295" type="subTitle"/>
          </p:nvPr>
        </p:nvSpPr>
        <p:spPr>
          <a:xfrm>
            <a:off x="710250" y="908250"/>
            <a:ext cx="1540800" cy="1746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sz="1200"/>
              <a:t>Tuesday 20/12/2022</a:t>
            </a:r>
            <a:endParaRPr sz="1200"/>
          </a:p>
        </p:txBody>
      </p:sp>
      <p:sp>
        <p:nvSpPr>
          <p:cNvPr id="380" name="Google Shape;380;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1" name="Google Shape;381;p37"/>
          <p:cNvSpPr txBox="1"/>
          <p:nvPr>
            <p:ph idx="2"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a:t>
            </a:r>
            <a:r>
              <a:rPr lang="en" sz="1200"/>
              <a:t>1394</a:t>
            </a:r>
            <a:endParaRPr b="0" sz="1200"/>
          </a:p>
        </p:txBody>
      </p:sp>
      <p:pic>
        <p:nvPicPr>
          <p:cNvPr id="382" name="Google Shape;382;p37"/>
          <p:cNvPicPr preferRelativeResize="0"/>
          <p:nvPr/>
        </p:nvPicPr>
        <p:blipFill>
          <a:blip r:embed="rId3">
            <a:alphaModFix/>
          </a:blip>
          <a:stretch>
            <a:fillRect/>
          </a:stretch>
        </p:blipFill>
        <p:spPr>
          <a:xfrm>
            <a:off x="1025475" y="2032566"/>
            <a:ext cx="3297600" cy="2822734"/>
          </a:xfrm>
          <a:prstGeom prst="rect">
            <a:avLst/>
          </a:prstGeom>
          <a:noFill/>
          <a:ln>
            <a:noFill/>
          </a:ln>
        </p:spPr>
      </p:pic>
      <p:pic>
        <p:nvPicPr>
          <p:cNvPr id="383" name="Google Shape;383;p37"/>
          <p:cNvPicPr preferRelativeResize="0"/>
          <p:nvPr/>
        </p:nvPicPr>
        <p:blipFill>
          <a:blip r:embed="rId4">
            <a:alphaModFix/>
          </a:blip>
          <a:stretch>
            <a:fillRect/>
          </a:stretch>
        </p:blipFill>
        <p:spPr>
          <a:xfrm>
            <a:off x="5008875" y="2061957"/>
            <a:ext cx="3055726" cy="268806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8"/>
          <p:cNvSpPr txBox="1"/>
          <p:nvPr>
            <p:ph idx="1" type="subTitle"/>
          </p:nvPr>
        </p:nvSpPr>
        <p:spPr>
          <a:xfrm>
            <a:off x="1597200" y="487650"/>
            <a:ext cx="59346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Vietnamese News Classification</a:t>
            </a:r>
            <a:endParaRPr/>
          </a:p>
        </p:txBody>
      </p:sp>
      <p:pic>
        <p:nvPicPr>
          <p:cNvPr id="389" name="Google Shape;389;p38"/>
          <p:cNvPicPr preferRelativeResize="0"/>
          <p:nvPr/>
        </p:nvPicPr>
        <p:blipFill rotWithShape="1">
          <a:blip r:embed="rId3">
            <a:alphaModFix/>
          </a:blip>
          <a:srcRect b="6133" l="0" r="0" t="68811"/>
          <a:stretch/>
        </p:blipFill>
        <p:spPr>
          <a:xfrm>
            <a:off x="721200" y="1716900"/>
            <a:ext cx="7686599" cy="2886600"/>
          </a:xfrm>
          <a:prstGeom prst="rect">
            <a:avLst/>
          </a:prstGeom>
          <a:noFill/>
          <a:ln>
            <a:noFill/>
          </a:ln>
        </p:spPr>
      </p:pic>
      <p:sp>
        <p:nvSpPr>
          <p:cNvPr id="390" name="Google Shape;390;p38"/>
          <p:cNvSpPr/>
          <p:nvPr/>
        </p:nvSpPr>
        <p:spPr>
          <a:xfrm>
            <a:off x="1597200" y="3110425"/>
            <a:ext cx="3099600" cy="64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8"/>
          <p:cNvSpPr txBox="1"/>
          <p:nvPr>
            <p:ph type="title"/>
          </p:nvPr>
        </p:nvSpPr>
        <p:spPr>
          <a:xfrm>
            <a:off x="1598400" y="2253600"/>
            <a:ext cx="662400" cy="640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cxnSp>
        <p:nvCxnSpPr>
          <p:cNvPr id="392" name="Google Shape;392;p38"/>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393" name="Google Shape;393;p38"/>
          <p:cNvSpPr txBox="1"/>
          <p:nvPr>
            <p:ph idx="2" type="ctrTitle"/>
          </p:nvPr>
        </p:nvSpPr>
        <p:spPr>
          <a:xfrm>
            <a:off x="1598400" y="3168025"/>
            <a:ext cx="4102500" cy="52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More details</a:t>
            </a:r>
            <a:endParaRPr/>
          </a:p>
        </p:txBody>
      </p:sp>
      <p:sp>
        <p:nvSpPr>
          <p:cNvPr id="394" name="Google Shape;394;p38"/>
          <p:cNvSpPr txBox="1"/>
          <p:nvPr>
            <p:ph idx="3"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395" name="Google Shape;395;p38"/>
          <p:cNvSpPr txBox="1"/>
          <p:nvPr>
            <p:ph idx="4" type="subTitle"/>
          </p:nvPr>
        </p:nvSpPr>
        <p:spPr>
          <a:xfrm>
            <a:off x="6234288" y="1043950"/>
            <a:ext cx="2173500" cy="1737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a:t>MSSV: 20520052,  20520193</a:t>
            </a:r>
            <a:endParaRPr/>
          </a:p>
        </p:txBody>
      </p:sp>
      <p:sp>
        <p:nvSpPr>
          <p:cNvPr id="396" name="Google Shape;396;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9"/>
          <p:cNvSpPr txBox="1"/>
          <p:nvPr>
            <p:ph type="ctrTitle"/>
          </p:nvPr>
        </p:nvSpPr>
        <p:spPr>
          <a:xfrm>
            <a:off x="1597800" y="487650"/>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Metric</a:t>
            </a:r>
            <a:endParaRPr/>
          </a:p>
        </p:txBody>
      </p:sp>
      <p:sp>
        <p:nvSpPr>
          <p:cNvPr id="402" name="Google Shape;402;p39"/>
          <p:cNvSpPr txBox="1"/>
          <p:nvPr>
            <p:ph idx="4" type="body"/>
          </p:nvPr>
        </p:nvSpPr>
        <p:spPr>
          <a:xfrm>
            <a:off x="720000" y="2194550"/>
            <a:ext cx="8167200" cy="2571000"/>
          </a:xfrm>
          <a:prstGeom prst="rect">
            <a:avLst/>
          </a:prstGeom>
        </p:spPr>
        <p:txBody>
          <a:bodyPr anchorCtr="0" anchor="t" bIns="91425" lIns="91425" spcFirstLastPara="1" rIns="91425" wrap="square" tIns="91425">
            <a:noAutofit/>
          </a:bodyPr>
          <a:lstStyle/>
          <a:p>
            <a:pPr indent="-298450" lvl="0" marL="914400" rtl="0" algn="just">
              <a:lnSpc>
                <a:spcPct val="150000"/>
              </a:lnSpc>
              <a:spcBef>
                <a:spcPts val="0"/>
              </a:spcBef>
              <a:spcAft>
                <a:spcPts val="0"/>
              </a:spcAft>
              <a:buClr>
                <a:srgbClr val="000000"/>
              </a:buClr>
              <a:buSzPts val="1100"/>
              <a:buFont typeface="Roboto"/>
              <a:buChar char="●"/>
            </a:pPr>
            <a:r>
              <a:t/>
            </a:r>
            <a:endParaRPr/>
          </a:p>
        </p:txBody>
      </p:sp>
      <p:pic>
        <p:nvPicPr>
          <p:cNvPr id="403" name="Google Shape;403;p39"/>
          <p:cNvPicPr preferRelativeResize="0"/>
          <p:nvPr/>
        </p:nvPicPr>
        <p:blipFill>
          <a:blip r:embed="rId3">
            <a:alphaModFix/>
          </a:blip>
          <a:stretch>
            <a:fillRect/>
          </a:stretch>
        </p:blipFill>
        <p:spPr>
          <a:xfrm>
            <a:off x="4222563" y="1782723"/>
            <a:ext cx="4807050" cy="2229477"/>
          </a:xfrm>
          <a:prstGeom prst="rect">
            <a:avLst/>
          </a:prstGeom>
          <a:noFill/>
          <a:ln>
            <a:noFill/>
          </a:ln>
        </p:spPr>
      </p:pic>
      <p:pic>
        <p:nvPicPr>
          <p:cNvPr id="404" name="Google Shape;404;p39"/>
          <p:cNvPicPr preferRelativeResize="0"/>
          <p:nvPr/>
        </p:nvPicPr>
        <p:blipFill>
          <a:blip r:embed="rId4">
            <a:alphaModFix/>
          </a:blip>
          <a:stretch>
            <a:fillRect/>
          </a:stretch>
        </p:blipFill>
        <p:spPr>
          <a:xfrm>
            <a:off x="99385" y="1782425"/>
            <a:ext cx="4210125" cy="2967425"/>
          </a:xfrm>
          <a:prstGeom prst="rect">
            <a:avLst/>
          </a:prstGeom>
          <a:noFill/>
          <a:ln>
            <a:noFill/>
          </a:ln>
        </p:spPr>
      </p:pic>
      <p:pic>
        <p:nvPicPr>
          <p:cNvPr id="405" name="Google Shape;405;p39"/>
          <p:cNvPicPr preferRelativeResize="0"/>
          <p:nvPr/>
        </p:nvPicPr>
        <p:blipFill>
          <a:blip r:embed="rId5">
            <a:alphaModFix/>
          </a:blip>
          <a:stretch>
            <a:fillRect/>
          </a:stretch>
        </p:blipFill>
        <p:spPr>
          <a:xfrm>
            <a:off x="4342250" y="4012200"/>
            <a:ext cx="4720100" cy="737650"/>
          </a:xfrm>
          <a:prstGeom prst="rect">
            <a:avLst/>
          </a:prstGeom>
          <a:noFill/>
          <a:ln>
            <a:noFill/>
          </a:ln>
        </p:spPr>
      </p:pic>
      <p:sp>
        <p:nvSpPr>
          <p:cNvPr id="406" name="Google Shape;406;p39"/>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sz="1200"/>
              <a:t>Tuesday 20</a:t>
            </a:r>
            <a:r>
              <a:rPr lang="en" sz="1200"/>
              <a:t>/12/2022</a:t>
            </a:r>
            <a:endParaRPr sz="1200"/>
          </a:p>
        </p:txBody>
      </p:sp>
      <p:cxnSp>
        <p:nvCxnSpPr>
          <p:cNvPr id="407" name="Google Shape;407;p39"/>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408" name="Google Shape;408;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9" name="Google Shape;409;p39"/>
          <p:cNvSpPr txBox="1"/>
          <p:nvPr>
            <p:ph idx="2"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a:t>
            </a:r>
            <a:r>
              <a:rPr lang="en" sz="1200"/>
              <a:t>20193</a:t>
            </a:r>
            <a:endParaRPr b="0"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0"/>
          <p:cNvSpPr txBox="1"/>
          <p:nvPr>
            <p:ph type="ctrTitle"/>
          </p:nvPr>
        </p:nvSpPr>
        <p:spPr>
          <a:xfrm>
            <a:off x="1597800" y="487650"/>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Tuning</a:t>
            </a:r>
            <a:endParaRPr/>
          </a:p>
        </p:txBody>
      </p:sp>
      <p:sp>
        <p:nvSpPr>
          <p:cNvPr id="415" name="Google Shape;415;p40"/>
          <p:cNvSpPr txBox="1"/>
          <p:nvPr>
            <p:ph idx="4" type="body"/>
          </p:nvPr>
        </p:nvSpPr>
        <p:spPr>
          <a:xfrm>
            <a:off x="558775" y="1756350"/>
            <a:ext cx="7869600" cy="1630800"/>
          </a:xfrm>
          <a:prstGeom prst="rect">
            <a:avLst/>
          </a:prstGeom>
        </p:spPr>
        <p:txBody>
          <a:bodyPr anchorCtr="0" anchor="t" bIns="91425" lIns="91425" spcFirstLastPara="1" rIns="91425" wrap="square" tIns="91425">
            <a:noAutofit/>
          </a:bodyPr>
          <a:lstStyle/>
          <a:p>
            <a:pPr indent="-317500" lvl="0" marL="914400" rtl="0" algn="just">
              <a:lnSpc>
                <a:spcPct val="150000"/>
              </a:lnSpc>
              <a:spcBef>
                <a:spcPts val="0"/>
              </a:spcBef>
              <a:spcAft>
                <a:spcPts val="0"/>
              </a:spcAft>
              <a:buClr>
                <a:srgbClr val="000000"/>
              </a:buClr>
              <a:buSzPts val="1400"/>
              <a:buFont typeface="Merriweather"/>
              <a:buChar char="●"/>
            </a:pPr>
            <a:r>
              <a:rPr lang="en" sz="1400">
                <a:solidFill>
                  <a:srgbClr val="000000"/>
                </a:solidFill>
              </a:rPr>
              <a:t>Normalize</a:t>
            </a:r>
            <a:endParaRPr sz="1400">
              <a:solidFill>
                <a:srgbClr val="000000"/>
              </a:solidFill>
            </a:endParaRPr>
          </a:p>
          <a:p>
            <a:pPr indent="-317500" lvl="0" marL="914400" rtl="0" algn="just">
              <a:lnSpc>
                <a:spcPct val="150000"/>
              </a:lnSpc>
              <a:spcBef>
                <a:spcPts val="0"/>
              </a:spcBef>
              <a:spcAft>
                <a:spcPts val="0"/>
              </a:spcAft>
              <a:buClr>
                <a:srgbClr val="000000"/>
              </a:buClr>
              <a:buSzPts val="1400"/>
              <a:buFont typeface="Merriweather"/>
              <a:buChar char="●"/>
            </a:pPr>
            <a:r>
              <a:rPr lang="en" sz="1400">
                <a:solidFill>
                  <a:srgbClr val="000000"/>
                </a:solidFill>
              </a:rPr>
              <a:t>Epoch</a:t>
            </a:r>
            <a:endParaRPr sz="1400">
              <a:solidFill>
                <a:srgbClr val="000000"/>
              </a:solidFill>
            </a:endParaRPr>
          </a:p>
          <a:p>
            <a:pPr indent="-317500" lvl="0" marL="914400" rtl="0" algn="just">
              <a:lnSpc>
                <a:spcPct val="150000"/>
              </a:lnSpc>
              <a:spcBef>
                <a:spcPts val="0"/>
              </a:spcBef>
              <a:spcAft>
                <a:spcPts val="0"/>
              </a:spcAft>
              <a:buClr>
                <a:srgbClr val="000000"/>
              </a:buClr>
              <a:buSzPts val="1400"/>
              <a:buFont typeface="Merriweather"/>
              <a:buChar char="●"/>
            </a:pPr>
            <a:r>
              <a:rPr lang="en" sz="1400">
                <a:solidFill>
                  <a:srgbClr val="000000"/>
                </a:solidFill>
              </a:rPr>
              <a:t>Learning rate</a:t>
            </a:r>
            <a:endParaRPr sz="1400">
              <a:solidFill>
                <a:srgbClr val="000000"/>
              </a:solidFill>
            </a:endParaRPr>
          </a:p>
          <a:p>
            <a:pPr indent="-317500" lvl="0" marL="914400" rtl="0" algn="just">
              <a:lnSpc>
                <a:spcPct val="150000"/>
              </a:lnSpc>
              <a:spcBef>
                <a:spcPts val="0"/>
              </a:spcBef>
              <a:spcAft>
                <a:spcPts val="0"/>
              </a:spcAft>
              <a:buClr>
                <a:srgbClr val="000000"/>
              </a:buClr>
              <a:buSzPts val="1400"/>
              <a:buFont typeface="Merriweather"/>
              <a:buChar char="●"/>
            </a:pPr>
            <a:r>
              <a:rPr lang="en" sz="1400">
                <a:solidFill>
                  <a:srgbClr val="000000"/>
                </a:solidFill>
              </a:rPr>
              <a:t>Optimizer Function</a:t>
            </a:r>
            <a:endParaRPr sz="1400"/>
          </a:p>
        </p:txBody>
      </p:sp>
      <p:sp>
        <p:nvSpPr>
          <p:cNvPr id="416" name="Google Shape;416;p40"/>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sz="1200"/>
              <a:t>Tuesday 20/12/2022</a:t>
            </a:r>
            <a:endParaRPr sz="1200"/>
          </a:p>
        </p:txBody>
      </p:sp>
      <p:cxnSp>
        <p:nvCxnSpPr>
          <p:cNvPr id="417" name="Google Shape;417;p40"/>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418" name="Google Shape;418;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419" name="Google Shape;419;p40"/>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420" name="Google Shape;420;p40"/>
          <p:cNvSpPr txBox="1"/>
          <p:nvPr>
            <p:ph idx="2"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a:t>
            </a:r>
            <a:r>
              <a:rPr lang="en" sz="1200"/>
              <a:t>20193</a:t>
            </a:r>
            <a:endParaRPr b="0"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1"/>
          <p:cNvSpPr txBox="1"/>
          <p:nvPr>
            <p:ph idx="1" type="subTitle"/>
          </p:nvPr>
        </p:nvSpPr>
        <p:spPr>
          <a:xfrm>
            <a:off x="1597200" y="487650"/>
            <a:ext cx="59346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Vietnamese News Classification</a:t>
            </a:r>
            <a:endParaRPr/>
          </a:p>
        </p:txBody>
      </p:sp>
      <p:pic>
        <p:nvPicPr>
          <p:cNvPr id="426" name="Google Shape;426;p41"/>
          <p:cNvPicPr preferRelativeResize="0"/>
          <p:nvPr/>
        </p:nvPicPr>
        <p:blipFill rotWithShape="1">
          <a:blip r:embed="rId3">
            <a:alphaModFix/>
          </a:blip>
          <a:srcRect b="25836" l="0" r="0" t="7403"/>
          <a:stretch/>
        </p:blipFill>
        <p:spPr>
          <a:xfrm>
            <a:off x="721500" y="1716900"/>
            <a:ext cx="7686600" cy="2886602"/>
          </a:xfrm>
          <a:prstGeom prst="rect">
            <a:avLst/>
          </a:prstGeom>
          <a:noFill/>
          <a:ln>
            <a:noFill/>
          </a:ln>
        </p:spPr>
      </p:pic>
      <p:sp>
        <p:nvSpPr>
          <p:cNvPr id="427" name="Google Shape;427;p41"/>
          <p:cNvSpPr/>
          <p:nvPr/>
        </p:nvSpPr>
        <p:spPr>
          <a:xfrm>
            <a:off x="1597200" y="3110425"/>
            <a:ext cx="3513600" cy="64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1"/>
          <p:cNvSpPr txBox="1"/>
          <p:nvPr>
            <p:ph idx="2" type="ctrTitle"/>
          </p:nvPr>
        </p:nvSpPr>
        <p:spPr>
          <a:xfrm>
            <a:off x="1554725" y="3168025"/>
            <a:ext cx="4102500" cy="52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Related Works</a:t>
            </a:r>
            <a:endParaRPr/>
          </a:p>
        </p:txBody>
      </p:sp>
      <p:sp>
        <p:nvSpPr>
          <p:cNvPr id="429" name="Google Shape;429;p41"/>
          <p:cNvSpPr txBox="1"/>
          <p:nvPr>
            <p:ph idx="3"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a:t>
            </a:r>
            <a:r>
              <a:rPr lang="en"/>
              <a:t>/12/2022</a:t>
            </a:r>
            <a:endParaRPr/>
          </a:p>
        </p:txBody>
      </p:sp>
      <p:sp>
        <p:nvSpPr>
          <p:cNvPr id="430" name="Google Shape;430;p41"/>
          <p:cNvSpPr txBox="1"/>
          <p:nvPr>
            <p:ph type="title"/>
          </p:nvPr>
        </p:nvSpPr>
        <p:spPr>
          <a:xfrm>
            <a:off x="1598400" y="2253600"/>
            <a:ext cx="662400" cy="640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04</a:t>
            </a:r>
            <a:endParaRPr/>
          </a:p>
        </p:txBody>
      </p:sp>
      <p:sp>
        <p:nvSpPr>
          <p:cNvPr id="431" name="Google Shape;431;p41"/>
          <p:cNvSpPr txBox="1"/>
          <p:nvPr>
            <p:ph idx="4"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lang="en"/>
              <a:t>MSSV: 20520079</a:t>
            </a:r>
            <a:endParaRPr/>
          </a:p>
        </p:txBody>
      </p:sp>
      <p:sp>
        <p:nvSpPr>
          <p:cNvPr id="432" name="Google Shape;432;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2"/>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Traditional Approach</a:t>
            </a:r>
            <a:endParaRPr/>
          </a:p>
        </p:txBody>
      </p:sp>
      <p:sp>
        <p:nvSpPr>
          <p:cNvPr id="438" name="Google Shape;438;p42"/>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439" name="Google Shape;439;p42"/>
          <p:cNvSpPr txBox="1"/>
          <p:nvPr>
            <p:ph idx="8" type="subTitle"/>
          </p:nvPr>
        </p:nvSpPr>
        <p:spPr>
          <a:xfrm>
            <a:off x="656350" y="1218100"/>
            <a:ext cx="7863000" cy="1637100"/>
          </a:xfrm>
          <a:prstGeom prst="rect">
            <a:avLst/>
          </a:prstGeom>
        </p:spPr>
        <p:txBody>
          <a:bodyPr anchorCtr="0" anchor="ctr" bIns="0" lIns="0" spcFirstLastPara="1" rIns="0" wrap="square" tIns="0">
            <a:noAutofit/>
          </a:bodyPr>
          <a:lstStyle/>
          <a:p>
            <a:pPr indent="0" lvl="0" marL="0" rtl="0" algn="just">
              <a:spcBef>
                <a:spcPts val="0"/>
              </a:spcBef>
              <a:spcAft>
                <a:spcPts val="0"/>
              </a:spcAft>
              <a:buNone/>
            </a:pPr>
            <a:r>
              <a:rPr b="0" lang="en" sz="1400"/>
              <a:t>Những nghiên cứu trước đây thường tập trung hai vấn đề chính: mô hình trích xuất, mô hình phân lớp. Trong đó, mô hình trích xuất thường được sử dụng là Bag-of-words, n-grams. Mô hình phân lớp thường được sử dụng là Logistic Regression, SVM, Naive Bayes. Những mô hình này đã cho thấy sự hiệu quả của nó trong các bài toán phân lớp đơn giản</a:t>
            </a:r>
            <a:endParaRPr b="0" sz="1400"/>
          </a:p>
        </p:txBody>
      </p:sp>
      <p:pic>
        <p:nvPicPr>
          <p:cNvPr id="440" name="Google Shape;440;p42"/>
          <p:cNvPicPr preferRelativeResize="0"/>
          <p:nvPr/>
        </p:nvPicPr>
        <p:blipFill>
          <a:blip r:embed="rId3">
            <a:alphaModFix/>
          </a:blip>
          <a:stretch>
            <a:fillRect/>
          </a:stretch>
        </p:blipFill>
        <p:spPr>
          <a:xfrm>
            <a:off x="5536545" y="2664575"/>
            <a:ext cx="2516525" cy="2229100"/>
          </a:xfrm>
          <a:prstGeom prst="rect">
            <a:avLst/>
          </a:prstGeom>
          <a:noFill/>
          <a:ln>
            <a:noFill/>
          </a:ln>
        </p:spPr>
      </p:pic>
      <p:pic>
        <p:nvPicPr>
          <p:cNvPr id="441" name="Google Shape;441;p42"/>
          <p:cNvPicPr preferRelativeResize="0"/>
          <p:nvPr/>
        </p:nvPicPr>
        <p:blipFill>
          <a:blip r:embed="rId4">
            <a:alphaModFix/>
          </a:blip>
          <a:stretch>
            <a:fillRect/>
          </a:stretch>
        </p:blipFill>
        <p:spPr>
          <a:xfrm>
            <a:off x="720000" y="2787375"/>
            <a:ext cx="3522695" cy="1983500"/>
          </a:xfrm>
          <a:prstGeom prst="rect">
            <a:avLst/>
          </a:prstGeom>
          <a:noFill/>
          <a:ln>
            <a:noFill/>
          </a:ln>
        </p:spPr>
      </p:pic>
      <p:sp>
        <p:nvSpPr>
          <p:cNvPr id="442" name="Google Shape;442;p42"/>
          <p:cNvSpPr txBox="1"/>
          <p:nvPr/>
        </p:nvSpPr>
        <p:spPr>
          <a:xfrm>
            <a:off x="1078825" y="3579025"/>
            <a:ext cx="654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Merriweather"/>
                <a:ea typeface="Merriweather"/>
                <a:cs typeface="Merriweather"/>
                <a:sym typeface="Merriweather"/>
              </a:rPr>
              <a:t>Data</a:t>
            </a:r>
            <a:endParaRPr/>
          </a:p>
        </p:txBody>
      </p:sp>
      <p:sp>
        <p:nvSpPr>
          <p:cNvPr id="443" name="Google Shape;443;p42"/>
          <p:cNvSpPr txBox="1"/>
          <p:nvPr/>
        </p:nvSpPr>
        <p:spPr>
          <a:xfrm>
            <a:off x="3225250" y="35790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Merriweather"/>
                <a:ea typeface="Merriweather"/>
                <a:cs typeface="Merriweather"/>
                <a:sym typeface="Merriweather"/>
              </a:rPr>
              <a:t>Feature</a:t>
            </a:r>
            <a:endParaRPr/>
          </a:p>
        </p:txBody>
      </p:sp>
      <p:sp>
        <p:nvSpPr>
          <p:cNvPr id="444" name="Google Shape;444;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5" name="Google Shape;445;p42"/>
          <p:cNvSpPr txBox="1"/>
          <p:nvPr>
            <p:ph idx="4"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20520079</a:t>
            </a:r>
            <a:endParaRPr b="0"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3"/>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Deep Learning </a:t>
            </a:r>
            <a:r>
              <a:rPr lang="en"/>
              <a:t>Approach</a:t>
            </a:r>
            <a:endParaRPr/>
          </a:p>
        </p:txBody>
      </p:sp>
      <p:sp>
        <p:nvSpPr>
          <p:cNvPr id="451" name="Google Shape;451;p43"/>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452" name="Google Shape;452;p43"/>
          <p:cNvSpPr txBox="1"/>
          <p:nvPr/>
        </p:nvSpPr>
        <p:spPr>
          <a:xfrm>
            <a:off x="599500" y="1351250"/>
            <a:ext cx="7758900" cy="648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a:solidFill>
                <a:schemeClr val="dk1"/>
              </a:solidFill>
              <a:latin typeface="Merriweather"/>
              <a:ea typeface="Merriweather"/>
              <a:cs typeface="Merriweather"/>
              <a:sym typeface="Merriweather"/>
            </a:endParaRPr>
          </a:p>
          <a:p>
            <a:pPr indent="-304800" lvl="0" marL="457200" rtl="0" algn="just">
              <a:lnSpc>
                <a:spcPct val="115000"/>
              </a:lnSpc>
              <a:spcBef>
                <a:spcPts val="0"/>
              </a:spcBef>
              <a:spcAft>
                <a:spcPts val="0"/>
              </a:spcAft>
              <a:buClr>
                <a:schemeClr val="dk1"/>
              </a:buClr>
              <a:buSzPts val="1200"/>
              <a:buFont typeface="Merriweather"/>
              <a:buChar char="●"/>
            </a:pPr>
            <a:r>
              <a:rPr lang="en">
                <a:solidFill>
                  <a:schemeClr val="dk1"/>
                </a:solidFill>
                <a:latin typeface="Merriweather"/>
                <a:ea typeface="Merriweather"/>
                <a:cs typeface="Merriweather"/>
                <a:sym typeface="Merriweather"/>
              </a:rPr>
              <a:t>Deep Neural Networks: CNN và RNN, LSTM</a:t>
            </a:r>
            <a:endParaRPr>
              <a:solidFill>
                <a:schemeClr val="dk1"/>
              </a:solidFill>
              <a:latin typeface="Merriweather"/>
              <a:ea typeface="Merriweather"/>
              <a:cs typeface="Merriweather"/>
              <a:sym typeface="Merriweather"/>
            </a:endParaRPr>
          </a:p>
        </p:txBody>
      </p:sp>
      <p:pic>
        <p:nvPicPr>
          <p:cNvPr id="453" name="Google Shape;453;p43"/>
          <p:cNvPicPr preferRelativeResize="0"/>
          <p:nvPr/>
        </p:nvPicPr>
        <p:blipFill>
          <a:blip r:embed="rId3">
            <a:alphaModFix/>
          </a:blip>
          <a:stretch>
            <a:fillRect/>
          </a:stretch>
        </p:blipFill>
        <p:spPr>
          <a:xfrm>
            <a:off x="675475" y="2875800"/>
            <a:ext cx="7995831" cy="2096050"/>
          </a:xfrm>
          <a:prstGeom prst="rect">
            <a:avLst/>
          </a:prstGeom>
          <a:noFill/>
          <a:ln>
            <a:noFill/>
          </a:ln>
        </p:spPr>
      </p:pic>
      <p:sp>
        <p:nvSpPr>
          <p:cNvPr id="454" name="Google Shape;454;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5" name="Google Shape;455;p43"/>
          <p:cNvSpPr txBox="1"/>
          <p:nvPr>
            <p:ph idx="4"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20520079</a:t>
            </a:r>
            <a:endParaRPr b="0"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ctrTitle"/>
          </p:nvPr>
        </p:nvSpPr>
        <p:spPr>
          <a:xfrm>
            <a:off x="1597800" y="487650"/>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a:t>
            </a:r>
            <a:r>
              <a:rPr lang="en"/>
              <a:t> of contents</a:t>
            </a:r>
            <a:endParaRPr/>
          </a:p>
        </p:txBody>
      </p:sp>
      <p:sp>
        <p:nvSpPr>
          <p:cNvPr id="240" name="Google Shape;240;p26"/>
          <p:cNvSpPr txBox="1"/>
          <p:nvPr>
            <p:ph idx="4" type="subTitle"/>
          </p:nvPr>
        </p:nvSpPr>
        <p:spPr>
          <a:xfrm>
            <a:off x="1579650" y="1757288"/>
            <a:ext cx="2419200" cy="276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Introduction</a:t>
            </a:r>
            <a:endParaRPr/>
          </a:p>
        </p:txBody>
      </p:sp>
      <p:sp>
        <p:nvSpPr>
          <p:cNvPr id="241" name="Google Shape;241;p26"/>
          <p:cNvSpPr txBox="1"/>
          <p:nvPr>
            <p:ph idx="5" type="subTitle"/>
          </p:nvPr>
        </p:nvSpPr>
        <p:spPr>
          <a:xfrm>
            <a:off x="1579650" y="2129138"/>
            <a:ext cx="2419200" cy="27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Giới thiệu về bài toán</a:t>
            </a:r>
            <a:endParaRPr/>
          </a:p>
        </p:txBody>
      </p:sp>
      <p:sp>
        <p:nvSpPr>
          <p:cNvPr id="242" name="Google Shape;242;p26"/>
          <p:cNvSpPr txBox="1"/>
          <p:nvPr>
            <p:ph idx="6" type="title"/>
          </p:nvPr>
        </p:nvSpPr>
        <p:spPr>
          <a:xfrm>
            <a:off x="719988" y="1714563"/>
            <a:ext cx="658500" cy="640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
        <p:nvSpPr>
          <p:cNvPr id="243" name="Google Shape;243;p26"/>
          <p:cNvSpPr txBox="1"/>
          <p:nvPr>
            <p:ph idx="7" type="subTitle"/>
          </p:nvPr>
        </p:nvSpPr>
        <p:spPr>
          <a:xfrm>
            <a:off x="1579650" y="2614500"/>
            <a:ext cx="2419200" cy="276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Our dataset</a:t>
            </a:r>
            <a:endParaRPr/>
          </a:p>
        </p:txBody>
      </p:sp>
      <p:sp>
        <p:nvSpPr>
          <p:cNvPr id="244" name="Google Shape;244;p26"/>
          <p:cNvSpPr txBox="1"/>
          <p:nvPr>
            <p:ph idx="8" type="subTitle"/>
          </p:nvPr>
        </p:nvSpPr>
        <p:spPr>
          <a:xfrm>
            <a:off x="1579650" y="2986350"/>
            <a:ext cx="2419200" cy="27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Giới thiệu bộ dữ liệu, protocol</a:t>
            </a:r>
            <a:endParaRPr/>
          </a:p>
        </p:txBody>
      </p:sp>
      <p:sp>
        <p:nvSpPr>
          <p:cNvPr id="245" name="Google Shape;245;p26"/>
          <p:cNvSpPr txBox="1"/>
          <p:nvPr>
            <p:ph idx="9" type="title"/>
          </p:nvPr>
        </p:nvSpPr>
        <p:spPr>
          <a:xfrm>
            <a:off x="720004" y="2572220"/>
            <a:ext cx="658500" cy="640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
        <p:nvSpPr>
          <p:cNvPr id="246" name="Google Shape;246;p26"/>
          <p:cNvSpPr txBox="1"/>
          <p:nvPr>
            <p:ph idx="13" type="subTitle"/>
          </p:nvPr>
        </p:nvSpPr>
        <p:spPr>
          <a:xfrm>
            <a:off x="1579650" y="3624125"/>
            <a:ext cx="2419200" cy="276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More detail</a:t>
            </a:r>
            <a:endParaRPr/>
          </a:p>
        </p:txBody>
      </p:sp>
      <p:sp>
        <p:nvSpPr>
          <p:cNvPr id="247" name="Google Shape;247;p26"/>
          <p:cNvSpPr txBox="1"/>
          <p:nvPr>
            <p:ph idx="15" type="title"/>
          </p:nvPr>
        </p:nvSpPr>
        <p:spPr>
          <a:xfrm>
            <a:off x="719988" y="3434316"/>
            <a:ext cx="658500" cy="640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sp>
        <p:nvSpPr>
          <p:cNvPr id="248" name="Google Shape;248;p26"/>
          <p:cNvSpPr txBox="1"/>
          <p:nvPr>
            <p:ph idx="16" type="subTitle"/>
          </p:nvPr>
        </p:nvSpPr>
        <p:spPr>
          <a:xfrm>
            <a:off x="5094900" y="1757288"/>
            <a:ext cx="2419200" cy="276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Related works</a:t>
            </a:r>
            <a:endParaRPr/>
          </a:p>
        </p:txBody>
      </p:sp>
      <p:sp>
        <p:nvSpPr>
          <p:cNvPr id="249" name="Google Shape;249;p26"/>
          <p:cNvSpPr txBox="1"/>
          <p:nvPr>
            <p:ph idx="17" type="subTitle"/>
          </p:nvPr>
        </p:nvSpPr>
        <p:spPr>
          <a:xfrm>
            <a:off x="5094900" y="2129138"/>
            <a:ext cx="2419200" cy="27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Các h</a:t>
            </a:r>
            <a:r>
              <a:rPr lang="en">
                <a:solidFill>
                  <a:schemeClr val="dk1"/>
                </a:solidFill>
              </a:rPr>
              <a:t>ướng tiếp cận cho bài toán</a:t>
            </a:r>
            <a:endParaRPr/>
          </a:p>
        </p:txBody>
      </p:sp>
      <p:sp>
        <p:nvSpPr>
          <p:cNvPr id="250" name="Google Shape;250;p26"/>
          <p:cNvSpPr txBox="1"/>
          <p:nvPr>
            <p:ph idx="18" type="title"/>
          </p:nvPr>
        </p:nvSpPr>
        <p:spPr>
          <a:xfrm>
            <a:off x="4233600" y="1714563"/>
            <a:ext cx="658500" cy="640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04</a:t>
            </a:r>
            <a:endParaRPr/>
          </a:p>
        </p:txBody>
      </p:sp>
      <p:sp>
        <p:nvSpPr>
          <p:cNvPr id="251" name="Google Shape;251;p26"/>
          <p:cNvSpPr txBox="1"/>
          <p:nvPr>
            <p:ph idx="19" type="subTitle"/>
          </p:nvPr>
        </p:nvSpPr>
        <p:spPr>
          <a:xfrm>
            <a:off x="5094900" y="2614500"/>
            <a:ext cx="2419200" cy="276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Our method</a:t>
            </a:r>
            <a:endParaRPr/>
          </a:p>
        </p:txBody>
      </p:sp>
      <p:sp>
        <p:nvSpPr>
          <p:cNvPr id="252" name="Google Shape;252;p26"/>
          <p:cNvSpPr txBox="1"/>
          <p:nvPr>
            <p:ph idx="20" type="subTitle"/>
          </p:nvPr>
        </p:nvSpPr>
        <p:spPr>
          <a:xfrm>
            <a:off x="5094900" y="2986350"/>
            <a:ext cx="2419200" cy="27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Các mô hình trong nhóm sử dụng</a:t>
            </a:r>
            <a:endParaRPr/>
          </a:p>
        </p:txBody>
      </p:sp>
      <p:sp>
        <p:nvSpPr>
          <p:cNvPr id="253" name="Google Shape;253;p26"/>
          <p:cNvSpPr txBox="1"/>
          <p:nvPr>
            <p:ph idx="21" type="title"/>
          </p:nvPr>
        </p:nvSpPr>
        <p:spPr>
          <a:xfrm>
            <a:off x="4236800" y="2572220"/>
            <a:ext cx="658500" cy="640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05</a:t>
            </a:r>
            <a:endParaRPr/>
          </a:p>
        </p:txBody>
      </p:sp>
      <p:sp>
        <p:nvSpPr>
          <p:cNvPr id="254" name="Google Shape;254;p26"/>
          <p:cNvSpPr txBox="1"/>
          <p:nvPr>
            <p:ph idx="8" type="subTitle"/>
          </p:nvPr>
        </p:nvSpPr>
        <p:spPr>
          <a:xfrm>
            <a:off x="1579650" y="3966950"/>
            <a:ext cx="2419200" cy="27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Hyperparameter tuning, metrics   </a:t>
            </a:r>
            <a:endParaRPr/>
          </a:p>
        </p:txBody>
      </p:sp>
      <p:sp>
        <p:nvSpPr>
          <p:cNvPr id="255" name="Google Shape;255;p26"/>
          <p:cNvSpPr txBox="1"/>
          <p:nvPr>
            <p:ph idx="4" type="subTitle"/>
          </p:nvPr>
        </p:nvSpPr>
        <p:spPr>
          <a:xfrm>
            <a:off x="720000" y="1043500"/>
            <a:ext cx="1540800" cy="174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1200"/>
              <a:t>Tuesday 20/12/2022</a:t>
            </a:r>
            <a:endParaRPr b="0" sz="1200"/>
          </a:p>
        </p:txBody>
      </p:sp>
      <p:sp>
        <p:nvSpPr>
          <p:cNvPr id="256" name="Google Shape;256;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4"/>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Approach</a:t>
            </a:r>
            <a:endParaRPr/>
          </a:p>
        </p:txBody>
      </p:sp>
      <p:sp>
        <p:nvSpPr>
          <p:cNvPr id="461" name="Google Shape;461;p44"/>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462" name="Google Shape;462;p44"/>
          <p:cNvSpPr txBox="1"/>
          <p:nvPr/>
        </p:nvSpPr>
        <p:spPr>
          <a:xfrm>
            <a:off x="599500" y="1351250"/>
            <a:ext cx="7758900" cy="2134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a:solidFill>
                  <a:schemeClr val="dk1"/>
                </a:solidFill>
                <a:latin typeface="Merriweather"/>
                <a:ea typeface="Merriweather"/>
                <a:cs typeface="Merriweather"/>
                <a:sym typeface="Merriweather"/>
              </a:rPr>
              <a:t>Mô hình trích xuất: </a:t>
            </a:r>
            <a:endParaRPr>
              <a:solidFill>
                <a:schemeClr val="dk1"/>
              </a:solidFill>
              <a:latin typeface="Merriweather"/>
              <a:ea typeface="Merriweather"/>
              <a:cs typeface="Merriweather"/>
              <a:sym typeface="Merriweather"/>
            </a:endParaRPr>
          </a:p>
          <a:p>
            <a:pPr indent="-304800" lvl="0" marL="457200" rtl="0" algn="just">
              <a:lnSpc>
                <a:spcPct val="115000"/>
              </a:lnSpc>
              <a:spcBef>
                <a:spcPts val="0"/>
              </a:spcBef>
              <a:spcAft>
                <a:spcPts val="0"/>
              </a:spcAft>
              <a:buClr>
                <a:schemeClr val="dk1"/>
              </a:buClr>
              <a:buSzPts val="1200"/>
              <a:buFont typeface="Merriweather"/>
              <a:buChar char="●"/>
            </a:pPr>
            <a:r>
              <a:rPr lang="en">
                <a:solidFill>
                  <a:schemeClr val="dk1"/>
                </a:solidFill>
                <a:latin typeface="Merriweather"/>
                <a:ea typeface="Merriweather"/>
                <a:cs typeface="Merriweather"/>
                <a:sym typeface="Merriweather"/>
              </a:rPr>
              <a:t>Mô hình trích xuất cơ bản như TF-IDF, Doc2Vec (CBOW)</a:t>
            </a:r>
            <a:endParaRPr>
              <a:solidFill>
                <a:schemeClr val="dk1"/>
              </a:solidFill>
              <a:latin typeface="Merriweather"/>
              <a:ea typeface="Merriweather"/>
              <a:cs typeface="Merriweather"/>
              <a:sym typeface="Merriweather"/>
            </a:endParaRPr>
          </a:p>
          <a:p>
            <a:pPr indent="-304800" lvl="0" marL="457200" rtl="0" algn="just">
              <a:lnSpc>
                <a:spcPct val="115000"/>
              </a:lnSpc>
              <a:spcBef>
                <a:spcPts val="0"/>
              </a:spcBef>
              <a:spcAft>
                <a:spcPts val="0"/>
              </a:spcAft>
              <a:buClr>
                <a:schemeClr val="dk1"/>
              </a:buClr>
              <a:buSzPts val="1200"/>
              <a:buFont typeface="Merriweather"/>
              <a:buChar char="●"/>
            </a:pPr>
            <a:r>
              <a:rPr lang="en">
                <a:solidFill>
                  <a:schemeClr val="dk1"/>
                </a:solidFill>
                <a:latin typeface="Merriweather"/>
                <a:ea typeface="Merriweather"/>
                <a:cs typeface="Merriweather"/>
                <a:sym typeface="Merriweather"/>
              </a:rPr>
              <a:t>P</a:t>
            </a:r>
            <a:r>
              <a:rPr lang="en">
                <a:solidFill>
                  <a:schemeClr val="dk1"/>
                </a:solidFill>
                <a:latin typeface="Merriweather"/>
                <a:ea typeface="Merriweather"/>
                <a:cs typeface="Merriweather"/>
                <a:sym typeface="Merriweather"/>
              </a:rPr>
              <a:t>retrained language model (có sử dụng deep learning)</a:t>
            </a:r>
            <a:endParaRPr>
              <a:solidFill>
                <a:schemeClr val="dk1"/>
              </a:solidFill>
              <a:latin typeface="Merriweather"/>
              <a:ea typeface="Merriweather"/>
              <a:cs typeface="Merriweather"/>
              <a:sym typeface="Merriweather"/>
            </a:endParaRPr>
          </a:p>
          <a:p>
            <a:pPr indent="-304800" lvl="0" marL="457200" rtl="0" algn="just">
              <a:lnSpc>
                <a:spcPct val="115000"/>
              </a:lnSpc>
              <a:spcBef>
                <a:spcPts val="0"/>
              </a:spcBef>
              <a:spcAft>
                <a:spcPts val="0"/>
              </a:spcAft>
              <a:buClr>
                <a:schemeClr val="dk1"/>
              </a:buClr>
              <a:buSzPts val="1200"/>
              <a:buFont typeface="Merriweather"/>
              <a:buChar char="●"/>
            </a:pPr>
            <a:r>
              <a:rPr lang="en">
                <a:solidFill>
                  <a:schemeClr val="dk1"/>
                </a:solidFill>
                <a:latin typeface="Merriweather"/>
                <a:ea typeface="Merriweather"/>
                <a:cs typeface="Merriweather"/>
                <a:sym typeface="Merriweather"/>
              </a:rPr>
              <a:t>Mô </a:t>
            </a:r>
            <a:r>
              <a:rPr lang="en">
                <a:solidFill>
                  <a:schemeClr val="dk1"/>
                </a:solidFill>
                <a:latin typeface="Merriweather"/>
                <a:ea typeface="Merriweather"/>
                <a:cs typeface="Merriweather"/>
                <a:sym typeface="Merriweather"/>
              </a:rPr>
              <a:t>hình đồ thị</a:t>
            </a:r>
            <a:endParaRPr>
              <a:solidFill>
                <a:schemeClr val="dk1"/>
              </a:solidFill>
              <a:latin typeface="Merriweather"/>
              <a:ea typeface="Merriweather"/>
              <a:cs typeface="Merriweather"/>
              <a:sym typeface="Merriweather"/>
            </a:endParaRPr>
          </a:p>
          <a:p>
            <a:pPr indent="0" lvl="0" marL="0" rtl="0" algn="just">
              <a:lnSpc>
                <a:spcPct val="115000"/>
              </a:lnSpc>
              <a:spcBef>
                <a:spcPts val="0"/>
              </a:spcBef>
              <a:spcAft>
                <a:spcPts val="0"/>
              </a:spcAft>
              <a:buNone/>
            </a:pPr>
            <a:r>
              <a:rPr lang="en">
                <a:solidFill>
                  <a:schemeClr val="dk1"/>
                </a:solidFill>
                <a:latin typeface="Merriweather"/>
                <a:ea typeface="Merriweather"/>
                <a:cs typeface="Merriweather"/>
                <a:sym typeface="Merriweather"/>
              </a:rPr>
              <a:t>Mô hình phân lớp</a:t>
            </a:r>
            <a:endParaRPr>
              <a:solidFill>
                <a:schemeClr val="dk1"/>
              </a:solidFill>
              <a:latin typeface="Merriweather"/>
              <a:ea typeface="Merriweather"/>
              <a:cs typeface="Merriweather"/>
              <a:sym typeface="Merriweather"/>
            </a:endParaRPr>
          </a:p>
          <a:p>
            <a:pPr indent="-304800" lvl="0" marL="457200" rtl="0" algn="just">
              <a:lnSpc>
                <a:spcPct val="115000"/>
              </a:lnSpc>
              <a:spcBef>
                <a:spcPts val="0"/>
              </a:spcBef>
              <a:spcAft>
                <a:spcPts val="0"/>
              </a:spcAft>
              <a:buClr>
                <a:schemeClr val="dk1"/>
              </a:buClr>
              <a:buSzPts val="1200"/>
              <a:buFont typeface="Merriweather"/>
              <a:buChar char="●"/>
            </a:pPr>
            <a:r>
              <a:rPr lang="en">
                <a:solidFill>
                  <a:schemeClr val="dk1"/>
                </a:solidFill>
                <a:latin typeface="Merriweather"/>
                <a:ea typeface="Merriweather"/>
                <a:cs typeface="Merriweather"/>
                <a:sym typeface="Merriweather"/>
              </a:rPr>
              <a:t>Đối với các đặc trưng tốt, có sử dụng Deep Learning thì chỉ thực hiện phân lớp với hàm Softmax</a:t>
            </a:r>
            <a:endParaRPr>
              <a:solidFill>
                <a:schemeClr val="dk1"/>
              </a:solidFill>
              <a:latin typeface="Merriweather"/>
              <a:ea typeface="Merriweather"/>
              <a:cs typeface="Merriweather"/>
              <a:sym typeface="Merriweather"/>
            </a:endParaRPr>
          </a:p>
          <a:p>
            <a:pPr indent="-304800" lvl="0" marL="457200" rtl="0" algn="just">
              <a:lnSpc>
                <a:spcPct val="115000"/>
              </a:lnSpc>
              <a:spcBef>
                <a:spcPts val="0"/>
              </a:spcBef>
              <a:spcAft>
                <a:spcPts val="0"/>
              </a:spcAft>
              <a:buClr>
                <a:schemeClr val="dk1"/>
              </a:buClr>
              <a:buSzPts val="1200"/>
              <a:buFont typeface="Merriweather"/>
              <a:buChar char="●"/>
            </a:pPr>
            <a:r>
              <a:rPr lang="en">
                <a:solidFill>
                  <a:schemeClr val="dk1"/>
                </a:solidFill>
                <a:latin typeface="Merriweather"/>
                <a:ea typeface="Merriweather"/>
                <a:cs typeface="Merriweather"/>
                <a:sym typeface="Merriweather"/>
              </a:rPr>
              <a:t>Đối với các mô hình trích xuất đơn giản sử dụng các mô hình DNN để phân lớp.</a:t>
            </a:r>
            <a:endParaRPr>
              <a:solidFill>
                <a:schemeClr val="dk1"/>
              </a:solidFill>
              <a:latin typeface="Merriweather"/>
              <a:ea typeface="Merriweather"/>
              <a:cs typeface="Merriweather"/>
              <a:sym typeface="Merriweather"/>
            </a:endParaRPr>
          </a:p>
        </p:txBody>
      </p:sp>
      <p:sp>
        <p:nvSpPr>
          <p:cNvPr id="463" name="Google Shape;463;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4" name="Google Shape;464;p44"/>
          <p:cNvSpPr txBox="1"/>
          <p:nvPr>
            <p:ph idx="4"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20520079</a:t>
            </a:r>
            <a:endParaRPr b="0"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5"/>
          <p:cNvSpPr txBox="1"/>
          <p:nvPr>
            <p:ph idx="1" type="subTitle"/>
          </p:nvPr>
        </p:nvSpPr>
        <p:spPr>
          <a:xfrm>
            <a:off x="1597200" y="487650"/>
            <a:ext cx="59346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Vietnamese News Classification</a:t>
            </a:r>
            <a:endParaRPr/>
          </a:p>
        </p:txBody>
      </p:sp>
      <p:pic>
        <p:nvPicPr>
          <p:cNvPr id="470" name="Google Shape;470;p45"/>
          <p:cNvPicPr preferRelativeResize="0"/>
          <p:nvPr/>
        </p:nvPicPr>
        <p:blipFill rotWithShape="1">
          <a:blip r:embed="rId3">
            <a:alphaModFix/>
          </a:blip>
          <a:srcRect b="24372" l="0" r="0" t="19340"/>
          <a:stretch/>
        </p:blipFill>
        <p:spPr>
          <a:xfrm flipH="1">
            <a:off x="721500" y="1716900"/>
            <a:ext cx="7686600" cy="2886599"/>
          </a:xfrm>
          <a:prstGeom prst="rect">
            <a:avLst/>
          </a:prstGeom>
          <a:noFill/>
          <a:ln>
            <a:noFill/>
          </a:ln>
        </p:spPr>
      </p:pic>
      <p:sp>
        <p:nvSpPr>
          <p:cNvPr id="471" name="Google Shape;471;p45"/>
          <p:cNvSpPr/>
          <p:nvPr/>
        </p:nvSpPr>
        <p:spPr>
          <a:xfrm>
            <a:off x="1597200" y="3110425"/>
            <a:ext cx="2925300" cy="64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5"/>
          <p:cNvSpPr txBox="1"/>
          <p:nvPr>
            <p:ph idx="2" type="ctrTitle"/>
          </p:nvPr>
        </p:nvSpPr>
        <p:spPr>
          <a:xfrm>
            <a:off x="1597200" y="3168025"/>
            <a:ext cx="3259800" cy="52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t>Our methods</a:t>
            </a:r>
            <a:endParaRPr sz="3400"/>
          </a:p>
        </p:txBody>
      </p:sp>
      <p:sp>
        <p:nvSpPr>
          <p:cNvPr id="473" name="Google Shape;473;p45"/>
          <p:cNvSpPr txBox="1"/>
          <p:nvPr>
            <p:ph idx="3"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474" name="Google Shape;474;p45"/>
          <p:cNvSpPr txBox="1"/>
          <p:nvPr>
            <p:ph type="title"/>
          </p:nvPr>
        </p:nvSpPr>
        <p:spPr>
          <a:xfrm>
            <a:off x="1598400" y="2253600"/>
            <a:ext cx="662400" cy="640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05</a:t>
            </a:r>
            <a:endParaRPr/>
          </a:p>
        </p:txBody>
      </p:sp>
      <p:sp>
        <p:nvSpPr>
          <p:cNvPr id="475" name="Google Shape;475;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6"/>
          <p:cNvSpPr txBox="1"/>
          <p:nvPr>
            <p:ph type="ctrTitle"/>
          </p:nvPr>
        </p:nvSpPr>
        <p:spPr>
          <a:xfrm>
            <a:off x="1597800" y="487650"/>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TF-IDF + Deep Neural Networks</a:t>
            </a:r>
            <a:endParaRPr/>
          </a:p>
        </p:txBody>
      </p:sp>
      <p:sp>
        <p:nvSpPr>
          <p:cNvPr id="481" name="Google Shape;481;p46"/>
          <p:cNvSpPr txBox="1"/>
          <p:nvPr>
            <p:ph idx="3" type="subTitle"/>
          </p:nvPr>
        </p:nvSpPr>
        <p:spPr>
          <a:xfrm>
            <a:off x="988800" y="1743550"/>
            <a:ext cx="7206300" cy="2495400"/>
          </a:xfrm>
          <a:prstGeom prst="rect">
            <a:avLst/>
          </a:prstGeom>
        </p:spPr>
        <p:txBody>
          <a:bodyPr anchorCtr="0" anchor="ctr" bIns="0" lIns="0" spcFirstLastPara="1" rIns="0" wrap="square" tIns="0">
            <a:noAutofit/>
          </a:bodyPr>
          <a:lstStyle/>
          <a:p>
            <a:pPr indent="-355600" lvl="0" marL="457200" rtl="0" algn="just">
              <a:spcBef>
                <a:spcPts val="0"/>
              </a:spcBef>
              <a:spcAft>
                <a:spcPts val="0"/>
              </a:spcAft>
              <a:buSzPts val="2000"/>
              <a:buChar char="-"/>
            </a:pPr>
            <a:r>
              <a:rPr lang="en"/>
              <a:t>Viết tắt của term frequency – inverse document frequency, </a:t>
            </a:r>
            <a:endParaRPr/>
          </a:p>
          <a:p>
            <a:pPr indent="-355600" lvl="0" marL="457200" rtl="0" algn="just">
              <a:spcBef>
                <a:spcPts val="0"/>
              </a:spcBef>
              <a:spcAft>
                <a:spcPts val="0"/>
              </a:spcAft>
              <a:buSzPts val="2000"/>
              <a:buChar char="-"/>
            </a:pPr>
            <a:r>
              <a:rPr lang="en"/>
              <a:t>Là trọng số của một từ trong văn bản thu được qua thống kê thể hiện mức độ quan trọng của từ này trong một văn bản, mà bản thân văn bản đang xét nằm trong một tập hợp các văn bản.</a:t>
            </a:r>
            <a:endParaRPr/>
          </a:p>
          <a:p>
            <a:pPr indent="-355600" lvl="0" marL="457200" rtl="0" algn="just">
              <a:spcBef>
                <a:spcPts val="0"/>
              </a:spcBef>
              <a:spcAft>
                <a:spcPts val="0"/>
              </a:spcAft>
              <a:buSzPts val="2000"/>
              <a:buChar char="-"/>
            </a:pPr>
            <a:r>
              <a:rPr lang="en"/>
              <a:t>Thuật toán này thường được sử dụng vì: trong ngôn ngữ luôn có những từ xảy ra thường xuyên với các từ khác.</a:t>
            </a:r>
            <a:endParaRPr/>
          </a:p>
        </p:txBody>
      </p:sp>
      <p:sp>
        <p:nvSpPr>
          <p:cNvPr id="482" name="Google Shape;482;p46"/>
          <p:cNvSpPr txBox="1"/>
          <p:nvPr>
            <p:ph idx="13" type="subTitle"/>
          </p:nvPr>
        </p:nvSpPr>
        <p:spPr>
          <a:xfrm>
            <a:off x="720000" y="1337081"/>
            <a:ext cx="2937900" cy="31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TF-IDF</a:t>
            </a:r>
            <a:endParaRPr/>
          </a:p>
        </p:txBody>
      </p:sp>
      <p:sp>
        <p:nvSpPr>
          <p:cNvPr id="483" name="Google Shape;483;p46"/>
          <p:cNvSpPr txBox="1"/>
          <p:nvPr>
            <p:ph idx="7"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484" name="Google Shape;484;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5" name="Google Shape;485;p46"/>
          <p:cNvSpPr txBox="1"/>
          <p:nvPr>
            <p:ph idx="5"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a:t>
            </a:r>
            <a:r>
              <a:rPr lang="en" sz="1200"/>
              <a:t>1394</a:t>
            </a:r>
            <a:endParaRPr b="0"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7"/>
          <p:cNvSpPr txBox="1"/>
          <p:nvPr>
            <p:ph type="ctrTitle"/>
          </p:nvPr>
        </p:nvSpPr>
        <p:spPr>
          <a:xfrm>
            <a:off x="1597800" y="487650"/>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TF-IDF + Deep Neural Networks</a:t>
            </a:r>
            <a:endParaRPr/>
          </a:p>
        </p:txBody>
      </p:sp>
      <p:sp>
        <p:nvSpPr>
          <p:cNvPr id="491" name="Google Shape;491;p47"/>
          <p:cNvSpPr txBox="1"/>
          <p:nvPr>
            <p:ph idx="13" type="subTitle"/>
          </p:nvPr>
        </p:nvSpPr>
        <p:spPr>
          <a:xfrm>
            <a:off x="720000" y="1260881"/>
            <a:ext cx="2937900" cy="31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TF-IDF</a:t>
            </a:r>
            <a:endParaRPr/>
          </a:p>
        </p:txBody>
      </p:sp>
      <p:graphicFrame>
        <p:nvGraphicFramePr>
          <p:cNvPr id="492" name="Google Shape;492;p47"/>
          <p:cNvGraphicFramePr/>
          <p:nvPr/>
        </p:nvGraphicFramePr>
        <p:xfrm>
          <a:off x="873675" y="1666150"/>
          <a:ext cx="3000000" cy="3000000"/>
        </p:xfrm>
        <a:graphic>
          <a:graphicData uri="http://schemas.openxmlformats.org/drawingml/2006/table">
            <a:tbl>
              <a:tblPr>
                <a:noFill/>
                <a:tableStyleId>{CB2321EB-22B5-45E6-8DA8-624A58DE62B1}</a:tableStyleId>
              </a:tblPr>
              <a:tblGrid>
                <a:gridCol w="2527625"/>
                <a:gridCol w="2527625"/>
                <a:gridCol w="2527625"/>
              </a:tblGrid>
              <a:tr h="310225">
                <a:tc>
                  <a:txBody>
                    <a:bodyPr/>
                    <a:lstStyle/>
                    <a:p>
                      <a:pPr indent="0" lvl="0" marL="0" rtl="0" algn="l">
                        <a:spcBef>
                          <a:spcPts val="0"/>
                        </a:spcBef>
                        <a:spcAft>
                          <a:spcPts val="0"/>
                        </a:spcAft>
                        <a:buNone/>
                      </a:pPr>
                      <a:r>
                        <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TF</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IDF</a:t>
                      </a:r>
                      <a:endParaRPr>
                        <a:latin typeface="Merriweather"/>
                        <a:ea typeface="Merriweather"/>
                        <a:cs typeface="Merriweather"/>
                        <a:sym typeface="Merriweather"/>
                      </a:endParaRPr>
                    </a:p>
                  </a:txBody>
                  <a:tcPr marT="91425" marB="91425" marR="91425" marL="91425"/>
                </a:tc>
              </a:tr>
              <a:tr h="1660475">
                <a:tc>
                  <a:txBody>
                    <a:bodyPr/>
                    <a:lstStyle/>
                    <a:p>
                      <a:pPr indent="0" lvl="0" marL="0" rtl="0" algn="l">
                        <a:spcBef>
                          <a:spcPts val="0"/>
                        </a:spcBef>
                        <a:spcAft>
                          <a:spcPts val="0"/>
                        </a:spcAft>
                        <a:buNone/>
                      </a:pPr>
                      <a:r>
                        <a:rPr lang="en">
                          <a:latin typeface="Merriweather"/>
                          <a:ea typeface="Merriweather"/>
                          <a:cs typeface="Merriweather"/>
                          <a:sym typeface="Merriweather"/>
                        </a:rPr>
                        <a:t>Chức năng</a:t>
                      </a:r>
                      <a:endParaRPr>
                        <a:latin typeface="Merriweather"/>
                        <a:ea typeface="Merriweather"/>
                        <a:cs typeface="Merriweather"/>
                        <a:sym typeface="Merriweather"/>
                      </a:endParaRPr>
                    </a:p>
                  </a:txBody>
                  <a:tcPr marT="91425" marB="91425" marR="91425" marL="91425"/>
                </a:tc>
                <a:tc>
                  <a:txBody>
                    <a:bodyPr/>
                    <a:lstStyle/>
                    <a:p>
                      <a:pPr indent="-317500" lvl="0" marL="457200" rtl="0" algn="l">
                        <a:spcBef>
                          <a:spcPts val="0"/>
                        </a:spcBef>
                        <a:spcAft>
                          <a:spcPts val="0"/>
                        </a:spcAft>
                        <a:buSzPts val="1400"/>
                        <a:buFont typeface="Merriweather"/>
                        <a:buChar char="-"/>
                      </a:pPr>
                      <a:r>
                        <a:rPr lang="en">
                          <a:latin typeface="Merriweather"/>
                          <a:ea typeface="Merriweather"/>
                          <a:cs typeface="Merriweather"/>
                          <a:sym typeface="Merriweather"/>
                        </a:rPr>
                        <a:t>Ước lượng tần suất xuất hiện của từ trong văn bản. </a:t>
                      </a:r>
                      <a:endParaRPr>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
                          <a:latin typeface="Merriweather"/>
                          <a:ea typeface="Merriweather"/>
                          <a:cs typeface="Merriweather"/>
                          <a:sym typeface="Merriweather"/>
                        </a:rPr>
                        <a:t>Văn bản có độ dài khác nhau → tần suất xuất hiện khác nhau.</a:t>
                      </a:r>
                      <a:endParaRPr>
                        <a:latin typeface="Merriweather"/>
                        <a:ea typeface="Merriweather"/>
                        <a:cs typeface="Merriweather"/>
                        <a:sym typeface="Merriweather"/>
                      </a:endParaRPr>
                    </a:p>
                  </a:txBody>
                  <a:tcPr marT="91425" marB="91425" marR="91425" marL="91425"/>
                </a:tc>
                <a:tc>
                  <a:txBody>
                    <a:bodyPr/>
                    <a:lstStyle/>
                    <a:p>
                      <a:pPr indent="-317500" lvl="0" marL="457200" rtl="0" algn="l">
                        <a:spcBef>
                          <a:spcPts val="0"/>
                        </a:spcBef>
                        <a:spcAft>
                          <a:spcPts val="0"/>
                        </a:spcAft>
                        <a:buSzPts val="1400"/>
                        <a:buFont typeface="Merriweather"/>
                        <a:buChar char="-"/>
                      </a:pPr>
                      <a:r>
                        <a:rPr lang="en">
                          <a:latin typeface="Merriweather"/>
                          <a:ea typeface="Merriweather"/>
                          <a:cs typeface="Merriweather"/>
                          <a:sym typeface="Merriweather"/>
                        </a:rPr>
                        <a:t>Ước lượng mức độ quan trọng của từ đó như thế nào. </a:t>
                      </a:r>
                      <a:endParaRPr>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
                          <a:latin typeface="Merriweather"/>
                          <a:ea typeface="Merriweather"/>
                          <a:cs typeface="Merriweather"/>
                          <a:sym typeface="Merriweather"/>
                        </a:rPr>
                        <a:t>Một số từ được sử dụng nhiều nhưng không quan trọng về ý nghĩa.</a:t>
                      </a:r>
                      <a:endParaRPr>
                        <a:latin typeface="Merriweather"/>
                        <a:ea typeface="Merriweather"/>
                        <a:cs typeface="Merriweather"/>
                        <a:sym typeface="Merriweather"/>
                      </a:endParaRPr>
                    </a:p>
                  </a:txBody>
                  <a:tcPr marT="91425" marB="91425" marR="91425" marL="91425"/>
                </a:tc>
              </a:tr>
              <a:tr h="822925">
                <a:tc>
                  <a:txBody>
                    <a:bodyPr/>
                    <a:lstStyle/>
                    <a:p>
                      <a:pPr indent="0" lvl="0" marL="0" rtl="0" algn="l">
                        <a:spcBef>
                          <a:spcPts val="0"/>
                        </a:spcBef>
                        <a:spcAft>
                          <a:spcPts val="0"/>
                        </a:spcAft>
                        <a:buNone/>
                      </a:pPr>
                      <a:r>
                        <a:rPr lang="en">
                          <a:latin typeface="Merriweather"/>
                          <a:ea typeface="Merriweather"/>
                          <a:cs typeface="Merriweather"/>
                          <a:sym typeface="Merriweather"/>
                        </a:rPr>
                        <a:t>Công thức tính</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(Số lần từ t xuất hiện trong văn bản d)/(Số từ trong văn bản d)</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log(Tổng số văn bản trong tập mẫu D/ Số văn bản có chứa từ t )</a:t>
                      </a:r>
                      <a:endParaRPr>
                        <a:latin typeface="Merriweather"/>
                        <a:ea typeface="Merriweather"/>
                        <a:cs typeface="Merriweather"/>
                        <a:sym typeface="Merriweather"/>
                      </a:endParaRPr>
                    </a:p>
                  </a:txBody>
                  <a:tcPr marT="91425" marB="91425" marR="91425" marL="91425"/>
                </a:tc>
              </a:tr>
            </a:tbl>
          </a:graphicData>
        </a:graphic>
      </p:graphicFrame>
      <p:sp>
        <p:nvSpPr>
          <p:cNvPr id="493" name="Google Shape;493;p47"/>
          <p:cNvSpPr txBox="1"/>
          <p:nvPr/>
        </p:nvSpPr>
        <p:spPr>
          <a:xfrm>
            <a:off x="873675" y="45616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erriweather"/>
                <a:ea typeface="Merriweather"/>
                <a:cs typeface="Merriweather"/>
                <a:sym typeface="Merriweather"/>
              </a:rPr>
              <a:t>→ TF-IDF = TF*IDF</a:t>
            </a:r>
            <a:endParaRPr b="1">
              <a:latin typeface="Merriweather"/>
              <a:ea typeface="Merriweather"/>
              <a:cs typeface="Merriweather"/>
              <a:sym typeface="Merriweather"/>
            </a:endParaRPr>
          </a:p>
        </p:txBody>
      </p:sp>
      <p:sp>
        <p:nvSpPr>
          <p:cNvPr id="494" name="Google Shape;494;p47"/>
          <p:cNvSpPr txBox="1"/>
          <p:nvPr>
            <p:ph idx="7"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495" name="Google Shape;495;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6" name="Google Shape;496;p47"/>
          <p:cNvSpPr txBox="1"/>
          <p:nvPr>
            <p:ph idx="5"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a:t>
            </a:r>
            <a:r>
              <a:rPr lang="en" sz="1200"/>
              <a:t>1394</a:t>
            </a:r>
            <a:endParaRPr b="0"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8"/>
          <p:cNvSpPr txBox="1"/>
          <p:nvPr>
            <p:ph type="ctrTitle"/>
          </p:nvPr>
        </p:nvSpPr>
        <p:spPr>
          <a:xfrm>
            <a:off x="1597800" y="487650"/>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TF-IDF + Deep Neural Networks</a:t>
            </a:r>
            <a:endParaRPr/>
          </a:p>
        </p:txBody>
      </p:sp>
      <p:sp>
        <p:nvSpPr>
          <p:cNvPr id="502" name="Google Shape;502;p48"/>
          <p:cNvSpPr txBox="1"/>
          <p:nvPr>
            <p:ph idx="13" type="subTitle"/>
          </p:nvPr>
        </p:nvSpPr>
        <p:spPr>
          <a:xfrm>
            <a:off x="720000" y="1337081"/>
            <a:ext cx="2937900" cy="31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TF-IDF</a:t>
            </a:r>
            <a:endParaRPr/>
          </a:p>
        </p:txBody>
      </p:sp>
      <p:sp>
        <p:nvSpPr>
          <p:cNvPr id="503" name="Google Shape;503;p48"/>
          <p:cNvSpPr txBox="1"/>
          <p:nvPr/>
        </p:nvSpPr>
        <p:spPr>
          <a:xfrm>
            <a:off x="720000" y="1725150"/>
            <a:ext cx="8134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erriweather"/>
                <a:ea typeface="Merriweather"/>
                <a:cs typeface="Merriweather"/>
                <a:sym typeface="Merriweather"/>
              </a:rPr>
              <a:t>VD:</a:t>
            </a:r>
            <a:r>
              <a:rPr lang="en"/>
              <a:t> </a:t>
            </a:r>
            <a:endParaRPr/>
          </a:p>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  	doc1 </a:t>
            </a:r>
            <a:r>
              <a:rPr lang="en">
                <a:solidFill>
                  <a:srgbClr val="D73A49"/>
                </a:solidFill>
                <a:highlight>
                  <a:srgbClr val="F1F2F3"/>
                </a:highlight>
                <a:latin typeface="Merriweather"/>
                <a:ea typeface="Merriweather"/>
                <a:cs typeface="Merriweather"/>
                <a:sym typeface="Merriweather"/>
              </a:rPr>
              <a:t>=</a:t>
            </a:r>
            <a:r>
              <a:rPr lang="en">
                <a:solidFill>
                  <a:srgbClr val="24292E"/>
                </a:solidFill>
                <a:highlight>
                  <a:srgbClr val="F1F2F3"/>
                </a:highlight>
                <a:latin typeface="Merriweather"/>
                <a:ea typeface="Merriweather"/>
                <a:cs typeface="Merriweather"/>
                <a:sym typeface="Merriweather"/>
              </a:rPr>
              <a:t>(</a:t>
            </a:r>
            <a:r>
              <a:rPr lang="en">
                <a:solidFill>
                  <a:srgbClr val="032F62"/>
                </a:solidFill>
                <a:highlight>
                  <a:srgbClr val="F1F2F3"/>
                </a:highlight>
                <a:latin typeface="Merriweather"/>
                <a:ea typeface="Merriweather"/>
                <a:cs typeface="Merriweather"/>
                <a:sym typeface="Merriweather"/>
              </a:rPr>
              <a:t>"</a:t>
            </a:r>
            <a:r>
              <a:rPr lang="en">
                <a:solidFill>
                  <a:srgbClr val="032F62"/>
                </a:solidFill>
                <a:highlight>
                  <a:srgbClr val="FF6B65"/>
                </a:highlight>
                <a:latin typeface="Merriweather"/>
                <a:ea typeface="Merriweather"/>
                <a:cs typeface="Merriweather"/>
                <a:sym typeface="Merriweather"/>
              </a:rPr>
              <a:t>red</a:t>
            </a:r>
            <a:r>
              <a:rPr lang="en">
                <a:solidFill>
                  <a:srgbClr val="032F62"/>
                </a:solidFill>
                <a:highlight>
                  <a:srgbClr val="F1F2F3"/>
                </a:highlight>
                <a:latin typeface="Merriweather"/>
                <a:ea typeface="Merriweather"/>
                <a:cs typeface="Merriweather"/>
                <a:sym typeface="Merriweather"/>
              </a:rPr>
              <a:t>"</a:t>
            </a:r>
            <a:r>
              <a:rPr lang="en">
                <a:solidFill>
                  <a:srgbClr val="24292E"/>
                </a:solidFill>
                <a:highlight>
                  <a:srgbClr val="F1F2F3"/>
                </a:highlight>
                <a:latin typeface="Merriweather"/>
                <a:ea typeface="Merriweather"/>
                <a:cs typeface="Merriweather"/>
                <a:sym typeface="Merriweather"/>
              </a:rPr>
              <a:t>, </a:t>
            </a:r>
            <a:r>
              <a:rPr lang="en">
                <a:solidFill>
                  <a:srgbClr val="032F62"/>
                </a:solidFill>
                <a:highlight>
                  <a:srgbClr val="F1F2F3"/>
                </a:highlight>
                <a:latin typeface="Merriweather"/>
                <a:ea typeface="Merriweather"/>
                <a:cs typeface="Merriweather"/>
                <a:sym typeface="Merriweather"/>
              </a:rPr>
              <a:t>"green"</a:t>
            </a:r>
            <a:r>
              <a:rPr lang="en">
                <a:solidFill>
                  <a:srgbClr val="24292E"/>
                </a:solidFill>
                <a:highlight>
                  <a:srgbClr val="F1F2F3"/>
                </a:highlight>
                <a:latin typeface="Merriweather"/>
                <a:ea typeface="Merriweather"/>
                <a:cs typeface="Merriweather"/>
                <a:sym typeface="Merriweather"/>
              </a:rPr>
              <a:t>, </a:t>
            </a:r>
            <a:r>
              <a:rPr lang="en">
                <a:solidFill>
                  <a:srgbClr val="032F62"/>
                </a:solidFill>
                <a:highlight>
                  <a:srgbClr val="F1F2F3"/>
                </a:highlight>
                <a:latin typeface="Merriweather"/>
                <a:ea typeface="Merriweather"/>
                <a:cs typeface="Merriweather"/>
                <a:sym typeface="Merriweather"/>
              </a:rPr>
              <a:t>"blue"</a:t>
            </a:r>
            <a:r>
              <a:rPr lang="en">
                <a:solidFill>
                  <a:srgbClr val="24292E"/>
                </a:solidFill>
                <a:highlight>
                  <a:srgbClr val="F1F2F3"/>
                </a:highlight>
                <a:latin typeface="Merriweather"/>
                <a:ea typeface="Merriweather"/>
                <a:cs typeface="Merriweather"/>
                <a:sym typeface="Merriweather"/>
              </a:rPr>
              <a:t>, </a:t>
            </a:r>
            <a:r>
              <a:rPr lang="en">
                <a:solidFill>
                  <a:srgbClr val="032F62"/>
                </a:solidFill>
                <a:highlight>
                  <a:srgbClr val="F1F2F3"/>
                </a:highlight>
                <a:latin typeface="Merriweather"/>
                <a:ea typeface="Merriweather"/>
                <a:cs typeface="Merriweather"/>
                <a:sym typeface="Merriweather"/>
              </a:rPr>
              <a:t>"yellow"</a:t>
            </a:r>
            <a:r>
              <a:rPr lang="en">
                <a:solidFill>
                  <a:srgbClr val="24292E"/>
                </a:solidFill>
                <a:highlight>
                  <a:srgbClr val="F1F2F3"/>
                </a:highlight>
                <a:latin typeface="Merriweather"/>
                <a:ea typeface="Merriweather"/>
                <a:cs typeface="Merriweather"/>
                <a:sym typeface="Merriweather"/>
              </a:rPr>
              <a:t>, </a:t>
            </a:r>
            <a:r>
              <a:rPr lang="en">
                <a:solidFill>
                  <a:srgbClr val="032F62"/>
                </a:solidFill>
                <a:highlight>
                  <a:srgbClr val="F1F2F3"/>
                </a:highlight>
                <a:latin typeface="Merriweather"/>
                <a:ea typeface="Merriweather"/>
                <a:cs typeface="Merriweather"/>
                <a:sym typeface="Merriweather"/>
              </a:rPr>
              <a:t>"</a:t>
            </a:r>
            <a:r>
              <a:rPr lang="en">
                <a:solidFill>
                  <a:srgbClr val="032F62"/>
                </a:solidFill>
                <a:highlight>
                  <a:srgbClr val="FF6B65"/>
                </a:highlight>
                <a:latin typeface="Merriweather"/>
                <a:ea typeface="Merriweather"/>
                <a:cs typeface="Merriweather"/>
                <a:sym typeface="Merriweather"/>
              </a:rPr>
              <a:t>red</a:t>
            </a:r>
            <a:r>
              <a:rPr lang="en">
                <a:solidFill>
                  <a:srgbClr val="032F62"/>
                </a:solidFill>
                <a:highlight>
                  <a:srgbClr val="F1F2F3"/>
                </a:highlight>
                <a:latin typeface="Merriweather"/>
                <a:ea typeface="Merriweather"/>
                <a:cs typeface="Merriweather"/>
                <a:sym typeface="Merriweather"/>
              </a:rPr>
              <a:t>"</a:t>
            </a:r>
            <a:r>
              <a:rPr lang="en">
                <a:solidFill>
                  <a:srgbClr val="24292E"/>
                </a:solidFill>
                <a:highlight>
                  <a:srgbClr val="F1F2F3"/>
                </a:highlight>
                <a:latin typeface="Merriweather"/>
                <a:ea typeface="Merriweather"/>
                <a:cs typeface="Merriweather"/>
                <a:sym typeface="Merriweather"/>
              </a:rPr>
              <a:t>, </a:t>
            </a:r>
            <a:r>
              <a:rPr lang="en">
                <a:solidFill>
                  <a:srgbClr val="032F62"/>
                </a:solidFill>
                <a:highlight>
                  <a:srgbClr val="F1F2F3"/>
                </a:highlight>
                <a:latin typeface="Merriweather"/>
                <a:ea typeface="Merriweather"/>
                <a:cs typeface="Merriweather"/>
                <a:sym typeface="Merriweather"/>
              </a:rPr>
              <a:t>"</a:t>
            </a:r>
            <a:r>
              <a:rPr lang="en">
                <a:solidFill>
                  <a:srgbClr val="032F62"/>
                </a:solidFill>
                <a:highlight>
                  <a:srgbClr val="FF6B65"/>
                </a:highlight>
                <a:latin typeface="Merriweather"/>
                <a:ea typeface="Merriweather"/>
                <a:cs typeface="Merriweather"/>
                <a:sym typeface="Merriweather"/>
              </a:rPr>
              <a:t>red</a:t>
            </a:r>
            <a:r>
              <a:rPr lang="en">
                <a:solidFill>
                  <a:srgbClr val="032F62"/>
                </a:solidFill>
                <a:highlight>
                  <a:srgbClr val="F1F2F3"/>
                </a:highlight>
                <a:latin typeface="Merriweather"/>
                <a:ea typeface="Merriweather"/>
                <a:cs typeface="Merriweather"/>
                <a:sym typeface="Merriweather"/>
              </a:rPr>
              <a:t>"</a:t>
            </a:r>
            <a:r>
              <a:rPr lang="en">
                <a:solidFill>
                  <a:srgbClr val="24292E"/>
                </a:solidFill>
                <a:highlight>
                  <a:srgbClr val="F1F2F3"/>
                </a:highlight>
                <a:latin typeface="Merriweather"/>
                <a:ea typeface="Merriweather"/>
                <a:cs typeface="Merriweather"/>
                <a:sym typeface="Merriweather"/>
              </a:rPr>
              <a:t>);</a:t>
            </a:r>
            <a:endParaRPr>
              <a:solidFill>
                <a:srgbClr val="24292E"/>
              </a:solidFill>
              <a:highlight>
                <a:srgbClr val="F1F2F3"/>
              </a:highlight>
              <a:latin typeface="Merriweather"/>
              <a:ea typeface="Merriweather"/>
              <a:cs typeface="Merriweather"/>
              <a:sym typeface="Merriweather"/>
            </a:endParaRPr>
          </a:p>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  	doc2 </a:t>
            </a:r>
            <a:r>
              <a:rPr lang="en">
                <a:solidFill>
                  <a:srgbClr val="D73A49"/>
                </a:solidFill>
                <a:highlight>
                  <a:srgbClr val="F1F2F3"/>
                </a:highlight>
                <a:latin typeface="Merriweather"/>
                <a:ea typeface="Merriweather"/>
                <a:cs typeface="Merriweather"/>
                <a:sym typeface="Merriweather"/>
              </a:rPr>
              <a:t>=</a:t>
            </a:r>
            <a:r>
              <a:rPr lang="en">
                <a:solidFill>
                  <a:srgbClr val="24292E"/>
                </a:solidFill>
                <a:highlight>
                  <a:srgbClr val="F1F2F3"/>
                </a:highlight>
                <a:latin typeface="Merriweather"/>
                <a:ea typeface="Merriweather"/>
                <a:cs typeface="Merriweather"/>
                <a:sym typeface="Merriweather"/>
              </a:rPr>
              <a:t>(</a:t>
            </a:r>
            <a:r>
              <a:rPr lang="en">
                <a:solidFill>
                  <a:srgbClr val="032F62"/>
                </a:solidFill>
                <a:highlight>
                  <a:srgbClr val="F1F2F3"/>
                </a:highlight>
                <a:latin typeface="Merriweather"/>
                <a:ea typeface="Merriweather"/>
                <a:cs typeface="Merriweather"/>
                <a:sym typeface="Merriweather"/>
              </a:rPr>
              <a:t>"pink"</a:t>
            </a:r>
            <a:r>
              <a:rPr lang="en">
                <a:solidFill>
                  <a:srgbClr val="24292E"/>
                </a:solidFill>
                <a:highlight>
                  <a:srgbClr val="F1F2F3"/>
                </a:highlight>
                <a:latin typeface="Merriweather"/>
                <a:ea typeface="Merriweather"/>
                <a:cs typeface="Merriweather"/>
                <a:sym typeface="Merriweather"/>
              </a:rPr>
              <a:t>, </a:t>
            </a:r>
            <a:r>
              <a:rPr lang="en">
                <a:solidFill>
                  <a:srgbClr val="032F62"/>
                </a:solidFill>
                <a:highlight>
                  <a:srgbClr val="F1F2F3"/>
                </a:highlight>
                <a:latin typeface="Merriweather"/>
                <a:ea typeface="Merriweather"/>
                <a:cs typeface="Merriweather"/>
                <a:sym typeface="Merriweather"/>
              </a:rPr>
              <a:t>"white"</a:t>
            </a:r>
            <a:r>
              <a:rPr lang="en">
                <a:solidFill>
                  <a:srgbClr val="24292E"/>
                </a:solidFill>
                <a:highlight>
                  <a:srgbClr val="F1F2F3"/>
                </a:highlight>
                <a:latin typeface="Merriweather"/>
                <a:ea typeface="Merriweather"/>
                <a:cs typeface="Merriweather"/>
                <a:sym typeface="Merriweather"/>
              </a:rPr>
              <a:t>, </a:t>
            </a:r>
            <a:r>
              <a:rPr lang="en">
                <a:solidFill>
                  <a:srgbClr val="032F62"/>
                </a:solidFill>
                <a:highlight>
                  <a:srgbClr val="F1F2F3"/>
                </a:highlight>
                <a:latin typeface="Merriweather"/>
                <a:ea typeface="Merriweather"/>
                <a:cs typeface="Merriweather"/>
                <a:sym typeface="Merriweather"/>
              </a:rPr>
              <a:t>"dark"</a:t>
            </a:r>
            <a:r>
              <a:rPr lang="en">
                <a:solidFill>
                  <a:srgbClr val="24292E"/>
                </a:solidFill>
                <a:highlight>
                  <a:srgbClr val="F1F2F3"/>
                </a:highlight>
                <a:latin typeface="Merriweather"/>
                <a:ea typeface="Merriweather"/>
                <a:cs typeface="Merriweather"/>
                <a:sym typeface="Merriweather"/>
              </a:rPr>
              <a:t>, </a:t>
            </a:r>
            <a:r>
              <a:rPr lang="en">
                <a:solidFill>
                  <a:srgbClr val="032F62"/>
                </a:solidFill>
                <a:highlight>
                  <a:srgbClr val="F1F2F3"/>
                </a:highlight>
                <a:latin typeface="Merriweather"/>
                <a:ea typeface="Merriweather"/>
                <a:cs typeface="Merriweather"/>
                <a:sym typeface="Merriweather"/>
              </a:rPr>
              <a:t>"orange"</a:t>
            </a:r>
            <a:r>
              <a:rPr lang="en">
                <a:solidFill>
                  <a:srgbClr val="24292E"/>
                </a:solidFill>
                <a:highlight>
                  <a:srgbClr val="F1F2F3"/>
                </a:highlight>
                <a:latin typeface="Merriweather"/>
                <a:ea typeface="Merriweather"/>
                <a:cs typeface="Merriweather"/>
                <a:sym typeface="Merriweather"/>
              </a:rPr>
              <a:t>, </a:t>
            </a:r>
            <a:r>
              <a:rPr lang="en">
                <a:solidFill>
                  <a:srgbClr val="032F62"/>
                </a:solidFill>
                <a:highlight>
                  <a:srgbClr val="F1F2F3"/>
                </a:highlight>
                <a:latin typeface="Merriweather"/>
                <a:ea typeface="Merriweather"/>
                <a:cs typeface="Merriweather"/>
                <a:sym typeface="Merriweather"/>
              </a:rPr>
              <a:t>"pink"</a:t>
            </a:r>
            <a:r>
              <a:rPr lang="en">
                <a:solidFill>
                  <a:srgbClr val="24292E"/>
                </a:solidFill>
                <a:highlight>
                  <a:srgbClr val="F1F2F3"/>
                </a:highlight>
                <a:latin typeface="Merriweather"/>
                <a:ea typeface="Merriweather"/>
                <a:cs typeface="Merriweather"/>
                <a:sym typeface="Merriweather"/>
              </a:rPr>
              <a:t>);</a:t>
            </a:r>
            <a:endParaRPr>
              <a:solidFill>
                <a:srgbClr val="24292E"/>
              </a:solidFill>
              <a:highlight>
                <a:srgbClr val="F1F2F3"/>
              </a:highlight>
              <a:latin typeface="Merriweather"/>
              <a:ea typeface="Merriweather"/>
              <a:cs typeface="Merriweather"/>
              <a:sym typeface="Merriweather"/>
            </a:endParaRPr>
          </a:p>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  	doc3 </a:t>
            </a:r>
            <a:r>
              <a:rPr lang="en">
                <a:solidFill>
                  <a:srgbClr val="D73A49"/>
                </a:solidFill>
                <a:highlight>
                  <a:srgbClr val="F1F2F3"/>
                </a:highlight>
                <a:latin typeface="Merriweather"/>
                <a:ea typeface="Merriweather"/>
                <a:cs typeface="Merriweather"/>
                <a:sym typeface="Merriweather"/>
              </a:rPr>
              <a:t>=</a:t>
            </a:r>
            <a:r>
              <a:rPr lang="en">
                <a:solidFill>
                  <a:srgbClr val="24292E"/>
                </a:solidFill>
                <a:highlight>
                  <a:srgbClr val="F1F2F3"/>
                </a:highlight>
                <a:latin typeface="Merriweather"/>
                <a:ea typeface="Merriweather"/>
                <a:cs typeface="Merriweather"/>
                <a:sym typeface="Merriweather"/>
              </a:rPr>
              <a:t>(</a:t>
            </a:r>
            <a:r>
              <a:rPr lang="en">
                <a:solidFill>
                  <a:srgbClr val="032F62"/>
                </a:solidFill>
                <a:highlight>
                  <a:srgbClr val="F1F2F3"/>
                </a:highlight>
                <a:latin typeface="Merriweather"/>
                <a:ea typeface="Merriweather"/>
                <a:cs typeface="Merriweather"/>
                <a:sym typeface="Merriweather"/>
              </a:rPr>
              <a:t>"green"</a:t>
            </a:r>
            <a:r>
              <a:rPr lang="en">
                <a:solidFill>
                  <a:srgbClr val="24292E"/>
                </a:solidFill>
                <a:highlight>
                  <a:srgbClr val="F1F2F3"/>
                </a:highlight>
                <a:latin typeface="Merriweather"/>
                <a:ea typeface="Merriweather"/>
                <a:cs typeface="Merriweather"/>
                <a:sym typeface="Merriweather"/>
              </a:rPr>
              <a:t>, </a:t>
            </a:r>
            <a:r>
              <a:rPr lang="en">
                <a:solidFill>
                  <a:srgbClr val="032F62"/>
                </a:solidFill>
                <a:highlight>
                  <a:srgbClr val="F1F2F3"/>
                </a:highlight>
                <a:latin typeface="Merriweather"/>
                <a:ea typeface="Merriweather"/>
                <a:cs typeface="Merriweather"/>
                <a:sym typeface="Merriweather"/>
              </a:rPr>
              <a:t>"yellow"</a:t>
            </a:r>
            <a:r>
              <a:rPr lang="en">
                <a:solidFill>
                  <a:srgbClr val="24292E"/>
                </a:solidFill>
                <a:highlight>
                  <a:srgbClr val="F1F2F3"/>
                </a:highlight>
                <a:latin typeface="Merriweather"/>
                <a:ea typeface="Merriweather"/>
                <a:cs typeface="Merriweather"/>
                <a:sym typeface="Merriweather"/>
              </a:rPr>
              <a:t>, </a:t>
            </a:r>
            <a:r>
              <a:rPr lang="en">
                <a:solidFill>
                  <a:srgbClr val="032F62"/>
                </a:solidFill>
                <a:highlight>
                  <a:srgbClr val="F1F2F3"/>
                </a:highlight>
                <a:latin typeface="Merriweather"/>
                <a:ea typeface="Merriweather"/>
                <a:cs typeface="Merriweather"/>
                <a:sym typeface="Merriweather"/>
              </a:rPr>
              <a:t>"white"</a:t>
            </a:r>
            <a:r>
              <a:rPr lang="en">
                <a:solidFill>
                  <a:srgbClr val="24292E"/>
                </a:solidFill>
                <a:highlight>
                  <a:srgbClr val="F1F2F3"/>
                </a:highlight>
                <a:latin typeface="Merriweather"/>
                <a:ea typeface="Merriweather"/>
                <a:cs typeface="Merriweather"/>
                <a:sym typeface="Merriweather"/>
              </a:rPr>
              <a:t>, </a:t>
            </a:r>
            <a:r>
              <a:rPr lang="en">
                <a:solidFill>
                  <a:srgbClr val="032F62"/>
                </a:solidFill>
                <a:highlight>
                  <a:srgbClr val="F1F2F3"/>
                </a:highlight>
                <a:latin typeface="Merriweather"/>
                <a:ea typeface="Merriweather"/>
                <a:cs typeface="Merriweather"/>
                <a:sym typeface="Merriweather"/>
              </a:rPr>
              <a:t>"white"</a:t>
            </a:r>
            <a:r>
              <a:rPr lang="en">
                <a:solidFill>
                  <a:srgbClr val="24292E"/>
                </a:solidFill>
                <a:highlight>
                  <a:srgbClr val="F1F2F3"/>
                </a:highlight>
                <a:latin typeface="Merriweather"/>
                <a:ea typeface="Merriweather"/>
                <a:cs typeface="Merriweather"/>
                <a:sym typeface="Merriweather"/>
              </a:rPr>
              <a:t>, </a:t>
            </a:r>
            <a:r>
              <a:rPr lang="en">
                <a:solidFill>
                  <a:srgbClr val="032F62"/>
                </a:solidFill>
                <a:highlight>
                  <a:srgbClr val="F1F2F3"/>
                </a:highlight>
                <a:latin typeface="Merriweather"/>
                <a:ea typeface="Merriweather"/>
                <a:cs typeface="Merriweather"/>
                <a:sym typeface="Merriweather"/>
              </a:rPr>
              <a:t>"purpil"</a:t>
            </a:r>
            <a:r>
              <a:rPr lang="en">
                <a:solidFill>
                  <a:srgbClr val="24292E"/>
                </a:solidFill>
                <a:highlight>
                  <a:srgbClr val="F1F2F3"/>
                </a:highlight>
                <a:latin typeface="Merriweather"/>
                <a:ea typeface="Merriweather"/>
                <a:cs typeface="Merriweather"/>
                <a:sym typeface="Merriweather"/>
              </a:rPr>
              <a:t>);</a:t>
            </a:r>
            <a:endParaRPr>
              <a:solidFill>
                <a:srgbClr val="24292E"/>
              </a:solidFill>
              <a:highlight>
                <a:srgbClr val="F1F2F3"/>
              </a:highlight>
              <a:latin typeface="Merriweather"/>
              <a:ea typeface="Merriweather"/>
              <a:cs typeface="Merriweather"/>
              <a:sym typeface="Merriweather"/>
            </a:endParaRPr>
          </a:p>
        </p:txBody>
      </p:sp>
      <p:sp>
        <p:nvSpPr>
          <p:cNvPr id="504" name="Google Shape;504;p48"/>
          <p:cNvSpPr txBox="1"/>
          <p:nvPr/>
        </p:nvSpPr>
        <p:spPr>
          <a:xfrm>
            <a:off x="688950" y="2655350"/>
            <a:ext cx="320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TF(red) = 1/2</a:t>
            </a:r>
            <a:endParaRPr>
              <a:solidFill>
                <a:srgbClr val="24292E"/>
              </a:solidFill>
              <a:highlight>
                <a:srgbClr val="F1F2F3"/>
              </a:highlight>
              <a:latin typeface="Merriweather"/>
              <a:ea typeface="Merriweather"/>
              <a:cs typeface="Merriweather"/>
              <a:sym typeface="Merriweather"/>
            </a:endParaRPr>
          </a:p>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IDF(red) = log(3/1)</a:t>
            </a:r>
            <a:endParaRPr>
              <a:solidFill>
                <a:srgbClr val="24292E"/>
              </a:solidFill>
              <a:highlight>
                <a:srgbClr val="F1F2F3"/>
              </a:highlight>
              <a:latin typeface="Merriweather"/>
              <a:ea typeface="Merriweather"/>
              <a:cs typeface="Merriweather"/>
              <a:sym typeface="Merriweather"/>
            </a:endParaRPr>
          </a:p>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TF-IDF(red) = 1/2 * log(3/1) = 0.55</a:t>
            </a:r>
            <a:endParaRPr/>
          </a:p>
        </p:txBody>
      </p:sp>
      <p:sp>
        <p:nvSpPr>
          <p:cNvPr id="505" name="Google Shape;505;p48"/>
          <p:cNvSpPr txBox="1"/>
          <p:nvPr>
            <p:ph idx="7"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506" name="Google Shape;506;p48"/>
          <p:cNvSpPr txBox="1"/>
          <p:nvPr>
            <p:ph idx="8"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20521394</a:t>
            </a:r>
            <a:endParaRPr/>
          </a:p>
        </p:txBody>
      </p:sp>
      <p:sp>
        <p:nvSpPr>
          <p:cNvPr id="507" name="Google Shape;507;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9"/>
          <p:cNvSpPr txBox="1"/>
          <p:nvPr>
            <p:ph type="ctrTitle"/>
          </p:nvPr>
        </p:nvSpPr>
        <p:spPr>
          <a:xfrm>
            <a:off x="1597800" y="487650"/>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TF-IDF + Deep Neural Networks</a:t>
            </a:r>
            <a:endParaRPr/>
          </a:p>
        </p:txBody>
      </p:sp>
      <p:sp>
        <p:nvSpPr>
          <p:cNvPr id="513" name="Google Shape;513;p49"/>
          <p:cNvSpPr txBox="1"/>
          <p:nvPr>
            <p:ph idx="13" type="subTitle"/>
          </p:nvPr>
        </p:nvSpPr>
        <p:spPr>
          <a:xfrm>
            <a:off x="720000" y="1337081"/>
            <a:ext cx="2937900" cy="31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Deep Neural Networks:</a:t>
            </a:r>
            <a:endParaRPr/>
          </a:p>
        </p:txBody>
      </p:sp>
      <p:sp>
        <p:nvSpPr>
          <p:cNvPr id="514" name="Google Shape;514;p49"/>
          <p:cNvSpPr txBox="1"/>
          <p:nvPr/>
        </p:nvSpPr>
        <p:spPr>
          <a:xfrm>
            <a:off x="720000" y="1725150"/>
            <a:ext cx="8134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24292E"/>
              </a:buClr>
              <a:buSzPts val="1400"/>
              <a:buFont typeface="Merriweather"/>
              <a:buChar char="-"/>
            </a:pPr>
            <a:r>
              <a:rPr lang="en">
                <a:solidFill>
                  <a:srgbClr val="24292E"/>
                </a:solidFill>
                <a:highlight>
                  <a:srgbClr val="F1F2F3"/>
                </a:highlight>
                <a:latin typeface="Merriweather"/>
                <a:ea typeface="Merriweather"/>
                <a:cs typeface="Merriweather"/>
                <a:sym typeface="Merriweather"/>
              </a:rPr>
              <a:t>Đầu tiên, em thiết kế một mạng Deep Neural Networks ngẫu nhiên như sau:</a:t>
            </a:r>
            <a:endParaRPr>
              <a:solidFill>
                <a:srgbClr val="24292E"/>
              </a:solidFill>
              <a:highlight>
                <a:srgbClr val="F1F2F3"/>
              </a:highlight>
              <a:latin typeface="Merriweather"/>
              <a:ea typeface="Merriweather"/>
              <a:cs typeface="Merriweather"/>
              <a:sym typeface="Merriweather"/>
            </a:endParaRPr>
          </a:p>
          <a:p>
            <a:pPr indent="0" lvl="0" marL="0" rtl="0" algn="l">
              <a:spcBef>
                <a:spcPts val="0"/>
              </a:spcBef>
              <a:spcAft>
                <a:spcPts val="0"/>
              </a:spcAft>
              <a:buNone/>
            </a:pPr>
            <a:r>
              <a:t/>
            </a:r>
            <a:endParaRPr>
              <a:solidFill>
                <a:srgbClr val="24292E"/>
              </a:solidFill>
              <a:highlight>
                <a:srgbClr val="F1F2F3"/>
              </a:highlight>
              <a:latin typeface="Merriweather"/>
              <a:ea typeface="Merriweather"/>
              <a:cs typeface="Merriweather"/>
              <a:sym typeface="Merriweather"/>
            </a:endParaRPr>
          </a:p>
        </p:txBody>
      </p:sp>
      <p:pic>
        <p:nvPicPr>
          <p:cNvPr id="515" name="Google Shape;515;p49"/>
          <p:cNvPicPr preferRelativeResize="0"/>
          <p:nvPr/>
        </p:nvPicPr>
        <p:blipFill>
          <a:blip r:embed="rId3">
            <a:alphaModFix/>
          </a:blip>
          <a:stretch>
            <a:fillRect/>
          </a:stretch>
        </p:blipFill>
        <p:spPr>
          <a:xfrm>
            <a:off x="1892400" y="2206600"/>
            <a:ext cx="5638800" cy="1447800"/>
          </a:xfrm>
          <a:prstGeom prst="rect">
            <a:avLst/>
          </a:prstGeom>
          <a:noFill/>
          <a:ln>
            <a:noFill/>
          </a:ln>
        </p:spPr>
      </p:pic>
      <p:sp>
        <p:nvSpPr>
          <p:cNvPr id="516" name="Google Shape;516;p49"/>
          <p:cNvSpPr txBox="1"/>
          <p:nvPr/>
        </p:nvSpPr>
        <p:spPr>
          <a:xfrm>
            <a:off x="796200" y="3936125"/>
            <a:ext cx="8134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24292E"/>
              </a:buClr>
              <a:buSzPts val="1400"/>
              <a:buFont typeface="Merriweather"/>
              <a:buChar char="-"/>
            </a:pPr>
            <a:r>
              <a:rPr lang="en">
                <a:solidFill>
                  <a:srgbClr val="24292E"/>
                </a:solidFill>
                <a:highlight>
                  <a:srgbClr val="F1F2F3"/>
                </a:highlight>
                <a:latin typeface="Merriweather"/>
                <a:ea typeface="Merriweather"/>
                <a:cs typeface="Merriweather"/>
                <a:sym typeface="Merriweather"/>
              </a:rPr>
              <a:t>Tuy nhiên, vì số lượng unit trong mỗi hidden layer quá lớn (1024-1024-512) nên mô hình bị overfit (độ chính xác trên tập train đạt 100%)</a:t>
            </a:r>
            <a:endParaRPr>
              <a:solidFill>
                <a:srgbClr val="24292E"/>
              </a:solidFill>
              <a:highlight>
                <a:srgbClr val="F1F2F3"/>
              </a:highlight>
              <a:latin typeface="Merriweather"/>
              <a:ea typeface="Merriweather"/>
              <a:cs typeface="Merriweather"/>
              <a:sym typeface="Merriweather"/>
            </a:endParaRPr>
          </a:p>
        </p:txBody>
      </p:sp>
      <p:sp>
        <p:nvSpPr>
          <p:cNvPr id="517" name="Google Shape;517;p49"/>
          <p:cNvSpPr txBox="1"/>
          <p:nvPr>
            <p:ph idx="7"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518" name="Google Shape;518;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9" name="Google Shape;519;p49"/>
          <p:cNvSpPr txBox="1"/>
          <p:nvPr>
            <p:ph idx="8"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20521394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0"/>
          <p:cNvSpPr txBox="1"/>
          <p:nvPr>
            <p:ph type="ctrTitle"/>
          </p:nvPr>
        </p:nvSpPr>
        <p:spPr>
          <a:xfrm>
            <a:off x="1597800" y="487650"/>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TF-IDF + Deep Neural Networks</a:t>
            </a:r>
            <a:endParaRPr/>
          </a:p>
        </p:txBody>
      </p:sp>
      <p:sp>
        <p:nvSpPr>
          <p:cNvPr id="525" name="Google Shape;525;p50"/>
          <p:cNvSpPr txBox="1"/>
          <p:nvPr/>
        </p:nvSpPr>
        <p:spPr>
          <a:xfrm>
            <a:off x="720000" y="1191750"/>
            <a:ext cx="81342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24292E"/>
              </a:buClr>
              <a:buSzPts val="1400"/>
              <a:buFont typeface="Merriweather"/>
              <a:buChar char="-"/>
            </a:pPr>
            <a:r>
              <a:rPr lang="en">
                <a:solidFill>
                  <a:srgbClr val="24292E"/>
                </a:solidFill>
                <a:highlight>
                  <a:srgbClr val="F1F2F3"/>
                </a:highlight>
                <a:latin typeface="Merriweather"/>
                <a:ea typeface="Merriweather"/>
                <a:cs typeface="Merriweather"/>
                <a:sym typeface="Merriweather"/>
              </a:rPr>
              <a:t>Vì vậy, em đã giảm số lượng unit trong mỗi hidden layer xuống còn (1024-512-128) </a:t>
            </a:r>
            <a:r>
              <a:rPr lang="en">
                <a:solidFill>
                  <a:srgbClr val="24292E"/>
                </a:solidFill>
                <a:highlight>
                  <a:srgbClr val="F1F2F3"/>
                </a:highlight>
                <a:latin typeface="Merriweather"/>
                <a:ea typeface="Merriweather"/>
                <a:cs typeface="Merriweather"/>
                <a:sym typeface="Merriweather"/>
              </a:rPr>
              <a:t>như sau:</a:t>
            </a:r>
            <a:endParaRPr>
              <a:solidFill>
                <a:srgbClr val="24292E"/>
              </a:solidFill>
              <a:highlight>
                <a:srgbClr val="F1F2F3"/>
              </a:highlight>
              <a:latin typeface="Merriweather"/>
              <a:ea typeface="Merriweather"/>
              <a:cs typeface="Merriweather"/>
              <a:sym typeface="Merriweather"/>
            </a:endParaRPr>
          </a:p>
          <a:p>
            <a:pPr indent="0" lvl="0" marL="0" rtl="0" algn="l">
              <a:spcBef>
                <a:spcPts val="0"/>
              </a:spcBef>
              <a:spcAft>
                <a:spcPts val="0"/>
              </a:spcAft>
              <a:buNone/>
            </a:pPr>
            <a:r>
              <a:t/>
            </a:r>
            <a:endParaRPr>
              <a:solidFill>
                <a:srgbClr val="24292E"/>
              </a:solidFill>
              <a:highlight>
                <a:srgbClr val="F1F2F3"/>
              </a:highlight>
              <a:latin typeface="Merriweather"/>
              <a:ea typeface="Merriweather"/>
              <a:cs typeface="Merriweather"/>
              <a:sym typeface="Merriweather"/>
            </a:endParaRPr>
          </a:p>
        </p:txBody>
      </p:sp>
      <p:pic>
        <p:nvPicPr>
          <p:cNvPr id="526" name="Google Shape;526;p50"/>
          <p:cNvPicPr preferRelativeResize="0"/>
          <p:nvPr/>
        </p:nvPicPr>
        <p:blipFill>
          <a:blip r:embed="rId3">
            <a:alphaModFix/>
          </a:blip>
          <a:stretch>
            <a:fillRect/>
          </a:stretch>
        </p:blipFill>
        <p:spPr>
          <a:xfrm>
            <a:off x="2131200" y="1775000"/>
            <a:ext cx="4658975" cy="2461525"/>
          </a:xfrm>
          <a:prstGeom prst="rect">
            <a:avLst/>
          </a:prstGeom>
          <a:noFill/>
          <a:ln>
            <a:noFill/>
          </a:ln>
        </p:spPr>
      </p:pic>
      <p:sp>
        <p:nvSpPr>
          <p:cNvPr id="527" name="Google Shape;527;p50"/>
          <p:cNvSpPr txBox="1"/>
          <p:nvPr/>
        </p:nvSpPr>
        <p:spPr>
          <a:xfrm>
            <a:off x="1077525" y="4343750"/>
            <a:ext cx="756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 Mô hình mới đã tốt hơn mô hình cũ ở việc chống overfitting, tuy nhiên hiện tượng này vẫn còn xảy ra ở 1 số ít lần train</a:t>
            </a:r>
            <a:endParaRPr>
              <a:solidFill>
                <a:srgbClr val="24292E"/>
              </a:solidFill>
              <a:highlight>
                <a:srgbClr val="F1F2F3"/>
              </a:highlight>
              <a:latin typeface="Merriweather"/>
              <a:ea typeface="Merriweather"/>
              <a:cs typeface="Merriweather"/>
              <a:sym typeface="Merriweather"/>
            </a:endParaRPr>
          </a:p>
        </p:txBody>
      </p:sp>
      <p:sp>
        <p:nvSpPr>
          <p:cNvPr id="528" name="Google Shape;528;p50"/>
          <p:cNvSpPr txBox="1"/>
          <p:nvPr>
            <p:ph idx="7"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529" name="Google Shape;52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0" name="Google Shape;530;p50"/>
          <p:cNvSpPr txBox="1"/>
          <p:nvPr>
            <p:ph idx="8"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20521394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1"/>
          <p:cNvSpPr txBox="1"/>
          <p:nvPr>
            <p:ph type="ctrTitle"/>
          </p:nvPr>
        </p:nvSpPr>
        <p:spPr>
          <a:xfrm>
            <a:off x="1597800" y="487650"/>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TF-IDF + Deep Neural Networks</a:t>
            </a:r>
            <a:endParaRPr/>
          </a:p>
        </p:txBody>
      </p:sp>
      <p:sp>
        <p:nvSpPr>
          <p:cNvPr id="536" name="Google Shape;536;p51"/>
          <p:cNvSpPr txBox="1"/>
          <p:nvPr/>
        </p:nvSpPr>
        <p:spPr>
          <a:xfrm>
            <a:off x="720000" y="1267950"/>
            <a:ext cx="8134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24292E"/>
              </a:buClr>
              <a:buSzPts val="1400"/>
              <a:buFont typeface="Merriweather"/>
              <a:buChar char="-"/>
            </a:pPr>
            <a:r>
              <a:rPr lang="en">
                <a:solidFill>
                  <a:srgbClr val="24292E"/>
                </a:solidFill>
                <a:highlight>
                  <a:srgbClr val="F1F2F3"/>
                </a:highlight>
                <a:latin typeface="Merriweather"/>
                <a:ea typeface="Merriweather"/>
                <a:cs typeface="Merriweather"/>
                <a:sym typeface="Merriweather"/>
              </a:rPr>
              <a:t>E</a:t>
            </a:r>
            <a:r>
              <a:rPr lang="en">
                <a:solidFill>
                  <a:srgbClr val="24292E"/>
                </a:solidFill>
                <a:highlight>
                  <a:srgbClr val="F1F2F3"/>
                </a:highlight>
                <a:latin typeface="Merriweather"/>
                <a:ea typeface="Merriweather"/>
                <a:cs typeface="Merriweather"/>
                <a:sym typeface="Merriweather"/>
              </a:rPr>
              <a:t>m đã thêm tiếp vào 1 lớp DropOut(0.4) nhằm khắc phục tối đa hiện tượng này:</a:t>
            </a:r>
            <a:endParaRPr>
              <a:solidFill>
                <a:srgbClr val="24292E"/>
              </a:solidFill>
              <a:highlight>
                <a:srgbClr val="F1F2F3"/>
              </a:highlight>
              <a:latin typeface="Merriweather"/>
              <a:ea typeface="Merriweather"/>
              <a:cs typeface="Merriweather"/>
              <a:sym typeface="Merriweather"/>
            </a:endParaRPr>
          </a:p>
          <a:p>
            <a:pPr indent="0" lvl="0" marL="0" rtl="0" algn="l">
              <a:spcBef>
                <a:spcPts val="0"/>
              </a:spcBef>
              <a:spcAft>
                <a:spcPts val="0"/>
              </a:spcAft>
              <a:buNone/>
            </a:pPr>
            <a:r>
              <a:t/>
            </a:r>
            <a:endParaRPr>
              <a:solidFill>
                <a:srgbClr val="24292E"/>
              </a:solidFill>
              <a:highlight>
                <a:srgbClr val="F1F2F3"/>
              </a:highlight>
              <a:latin typeface="Merriweather"/>
              <a:ea typeface="Merriweather"/>
              <a:cs typeface="Merriweather"/>
              <a:sym typeface="Merriweather"/>
            </a:endParaRPr>
          </a:p>
        </p:txBody>
      </p:sp>
      <p:sp>
        <p:nvSpPr>
          <p:cNvPr id="537" name="Google Shape;537;p51"/>
          <p:cNvSpPr txBox="1"/>
          <p:nvPr/>
        </p:nvSpPr>
        <p:spPr>
          <a:xfrm>
            <a:off x="1016038" y="4042050"/>
            <a:ext cx="729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 Mô hình đã ổn định và sẵn sàng training</a:t>
            </a:r>
            <a:endParaRPr>
              <a:solidFill>
                <a:srgbClr val="24292E"/>
              </a:solidFill>
              <a:highlight>
                <a:srgbClr val="F1F2F3"/>
              </a:highlight>
              <a:latin typeface="Merriweather"/>
              <a:ea typeface="Merriweather"/>
              <a:cs typeface="Merriweather"/>
              <a:sym typeface="Merriweather"/>
            </a:endParaRPr>
          </a:p>
        </p:txBody>
      </p:sp>
      <p:pic>
        <p:nvPicPr>
          <p:cNvPr id="538" name="Google Shape;538;p51"/>
          <p:cNvPicPr preferRelativeResize="0"/>
          <p:nvPr/>
        </p:nvPicPr>
        <p:blipFill>
          <a:blip r:embed="rId3">
            <a:alphaModFix/>
          </a:blip>
          <a:stretch>
            <a:fillRect/>
          </a:stretch>
        </p:blipFill>
        <p:spPr>
          <a:xfrm>
            <a:off x="2530750" y="1759175"/>
            <a:ext cx="4267781" cy="2187150"/>
          </a:xfrm>
          <a:prstGeom prst="rect">
            <a:avLst/>
          </a:prstGeom>
          <a:noFill/>
          <a:ln>
            <a:noFill/>
          </a:ln>
        </p:spPr>
      </p:pic>
      <p:sp>
        <p:nvSpPr>
          <p:cNvPr id="539" name="Google Shape;539;p51"/>
          <p:cNvSpPr txBox="1"/>
          <p:nvPr>
            <p:ph idx="7"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540" name="Google Shape;54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1" name="Google Shape;541;p51"/>
          <p:cNvSpPr txBox="1"/>
          <p:nvPr>
            <p:ph idx="8"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20521394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2"/>
          <p:cNvSpPr txBox="1"/>
          <p:nvPr>
            <p:ph type="ctrTitle"/>
          </p:nvPr>
        </p:nvSpPr>
        <p:spPr>
          <a:xfrm>
            <a:off x="1597800" y="487650"/>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TF-IDF + Deep Neural Networks</a:t>
            </a:r>
            <a:endParaRPr/>
          </a:p>
        </p:txBody>
      </p:sp>
      <p:sp>
        <p:nvSpPr>
          <p:cNvPr id="547" name="Google Shape;547;p52"/>
          <p:cNvSpPr txBox="1"/>
          <p:nvPr/>
        </p:nvSpPr>
        <p:spPr>
          <a:xfrm>
            <a:off x="720000" y="1191750"/>
            <a:ext cx="81342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24292E"/>
              </a:buClr>
              <a:buSzPts val="1400"/>
              <a:buFont typeface="Merriweather"/>
              <a:buChar char="-"/>
            </a:pPr>
            <a:r>
              <a:rPr lang="en">
                <a:solidFill>
                  <a:srgbClr val="24292E"/>
                </a:solidFill>
                <a:highlight>
                  <a:srgbClr val="F1F2F3"/>
                </a:highlight>
                <a:latin typeface="Merriweather"/>
                <a:ea typeface="Merriweather"/>
                <a:cs typeface="Merriweather"/>
                <a:sym typeface="Merriweather"/>
              </a:rPr>
              <a:t>Sau khi training mô hình trên với 50 epochs,learing rate = 0.001 thì thu được kết quả như sau</a:t>
            </a:r>
            <a:r>
              <a:rPr lang="en">
                <a:solidFill>
                  <a:srgbClr val="24292E"/>
                </a:solidFill>
                <a:highlight>
                  <a:srgbClr val="F1F2F3"/>
                </a:highlight>
                <a:latin typeface="Merriweather"/>
                <a:ea typeface="Merriweather"/>
                <a:cs typeface="Merriweather"/>
                <a:sym typeface="Merriweather"/>
              </a:rPr>
              <a:t>:</a:t>
            </a:r>
            <a:endParaRPr>
              <a:solidFill>
                <a:srgbClr val="24292E"/>
              </a:solidFill>
              <a:highlight>
                <a:srgbClr val="F1F2F3"/>
              </a:highlight>
              <a:latin typeface="Merriweather"/>
              <a:ea typeface="Merriweather"/>
              <a:cs typeface="Merriweather"/>
              <a:sym typeface="Merriweather"/>
            </a:endParaRPr>
          </a:p>
          <a:p>
            <a:pPr indent="0" lvl="0" marL="914400" rtl="0" algn="l">
              <a:spcBef>
                <a:spcPts val="0"/>
              </a:spcBef>
              <a:spcAft>
                <a:spcPts val="0"/>
              </a:spcAft>
              <a:buNone/>
            </a:pPr>
            <a:r>
              <a:t/>
            </a:r>
            <a:endParaRPr>
              <a:solidFill>
                <a:srgbClr val="24292E"/>
              </a:solidFill>
              <a:highlight>
                <a:srgbClr val="F1F2F3"/>
              </a:highlight>
              <a:latin typeface="Merriweather"/>
              <a:ea typeface="Merriweather"/>
              <a:cs typeface="Merriweather"/>
              <a:sym typeface="Merriweather"/>
            </a:endParaRPr>
          </a:p>
          <a:p>
            <a:pPr indent="0" lvl="0" marL="0" rtl="0" algn="l">
              <a:spcBef>
                <a:spcPts val="0"/>
              </a:spcBef>
              <a:spcAft>
                <a:spcPts val="0"/>
              </a:spcAft>
              <a:buNone/>
            </a:pPr>
            <a:r>
              <a:t/>
            </a:r>
            <a:endParaRPr>
              <a:solidFill>
                <a:srgbClr val="24292E"/>
              </a:solidFill>
              <a:highlight>
                <a:srgbClr val="F1F2F3"/>
              </a:highlight>
              <a:latin typeface="Merriweather"/>
              <a:ea typeface="Merriweather"/>
              <a:cs typeface="Merriweather"/>
              <a:sym typeface="Merriweather"/>
            </a:endParaRPr>
          </a:p>
        </p:txBody>
      </p:sp>
      <p:graphicFrame>
        <p:nvGraphicFramePr>
          <p:cNvPr id="548" name="Google Shape;548;p52"/>
          <p:cNvGraphicFramePr/>
          <p:nvPr/>
        </p:nvGraphicFramePr>
        <p:xfrm>
          <a:off x="945000" y="1748855"/>
          <a:ext cx="3000000" cy="3000000"/>
        </p:xfrm>
        <a:graphic>
          <a:graphicData uri="http://schemas.openxmlformats.org/drawingml/2006/table">
            <a:tbl>
              <a:tblPr>
                <a:noFill/>
                <a:tableStyleId>{CB2321EB-22B5-45E6-8DA8-624A58DE62B1}</a:tableStyleId>
              </a:tblPr>
              <a:tblGrid>
                <a:gridCol w="2367625"/>
                <a:gridCol w="2367625"/>
                <a:gridCol w="2367625"/>
              </a:tblGrid>
              <a:tr h="372025">
                <a:tc>
                  <a:txBody>
                    <a:bodyPr/>
                    <a:lstStyle/>
                    <a:p>
                      <a:pPr indent="0" lvl="0" marL="0" rtl="0" algn="l">
                        <a:spcBef>
                          <a:spcPts val="0"/>
                        </a:spcBef>
                        <a:spcAft>
                          <a:spcPts val="0"/>
                        </a:spcAft>
                        <a:buNone/>
                      </a:pPr>
                      <a:r>
                        <a:t/>
                      </a:r>
                      <a:endParaRPr>
                        <a:solidFill>
                          <a:srgbClr val="24292E"/>
                        </a:solidFill>
                        <a:highlight>
                          <a:srgbClr val="F1F2F3"/>
                        </a:highlight>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VNTC10</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VNTC27</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Accuracy</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0.84</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0.80</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Micro Precision</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0.83</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0.80</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Macro Precision</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0.80</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0.76</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Micro Recall</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0.83</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0.80</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Macro Recall</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0.80</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0.76</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Micro F1</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0.83</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0.80</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Macro F1</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0.80</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0.75</a:t>
                      </a:r>
                      <a:endParaRPr>
                        <a:latin typeface="Merriweather"/>
                        <a:ea typeface="Merriweather"/>
                        <a:cs typeface="Merriweather"/>
                        <a:sym typeface="Merriweather"/>
                      </a:endParaRPr>
                    </a:p>
                  </a:txBody>
                  <a:tcPr marT="91425" marB="91425" marR="91425" marL="91425"/>
                </a:tc>
              </a:tr>
            </a:tbl>
          </a:graphicData>
        </a:graphic>
      </p:graphicFrame>
      <p:sp>
        <p:nvSpPr>
          <p:cNvPr id="549" name="Google Shape;549;p52"/>
          <p:cNvSpPr txBox="1"/>
          <p:nvPr>
            <p:ph idx="7"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550" name="Google Shape;550;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1" name="Google Shape;551;p52"/>
          <p:cNvSpPr txBox="1"/>
          <p:nvPr>
            <p:ph idx="5"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a:t>
            </a:r>
            <a:r>
              <a:rPr lang="en" sz="1200"/>
              <a:t>1394</a:t>
            </a:r>
            <a:endParaRPr b="0"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3"/>
          <p:cNvSpPr txBox="1"/>
          <p:nvPr>
            <p:ph type="ctrTitle"/>
          </p:nvPr>
        </p:nvSpPr>
        <p:spPr>
          <a:xfrm>
            <a:off x="1597800" y="487650"/>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TF-IDF + Deep Neural Networks</a:t>
            </a:r>
            <a:endParaRPr/>
          </a:p>
        </p:txBody>
      </p:sp>
      <p:sp>
        <p:nvSpPr>
          <p:cNvPr id="557" name="Google Shape;557;p53"/>
          <p:cNvSpPr txBox="1"/>
          <p:nvPr/>
        </p:nvSpPr>
        <p:spPr>
          <a:xfrm>
            <a:off x="720000" y="1725150"/>
            <a:ext cx="8134200" cy="21240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Clr>
                <a:srgbClr val="24292E"/>
              </a:buClr>
              <a:buSzPts val="1400"/>
              <a:buFont typeface="Merriweather"/>
              <a:buChar char="-"/>
            </a:pPr>
            <a:r>
              <a:rPr lang="en">
                <a:solidFill>
                  <a:srgbClr val="24292E"/>
                </a:solidFill>
                <a:highlight>
                  <a:schemeClr val="lt1"/>
                </a:highlight>
                <a:latin typeface="Merriweather"/>
                <a:ea typeface="Merriweather"/>
                <a:cs typeface="Merriweather"/>
                <a:sym typeface="Merriweather"/>
              </a:rPr>
              <a:t>Tuning các hyper-parameters của mạng DNN tự thiết kế nhằm giảm thiểu thời gian chạy và tăng cường độ chính xác</a:t>
            </a:r>
            <a:endParaRPr>
              <a:solidFill>
                <a:srgbClr val="24292E"/>
              </a:solidFill>
              <a:highlight>
                <a:schemeClr val="lt1"/>
              </a:highlight>
              <a:latin typeface="Merriweather"/>
              <a:ea typeface="Merriweather"/>
              <a:cs typeface="Merriweather"/>
              <a:sym typeface="Merriweather"/>
            </a:endParaRPr>
          </a:p>
          <a:p>
            <a:pPr indent="-317500" lvl="0" marL="457200" rtl="0" algn="just">
              <a:spcBef>
                <a:spcPts val="0"/>
              </a:spcBef>
              <a:spcAft>
                <a:spcPts val="0"/>
              </a:spcAft>
              <a:buClr>
                <a:srgbClr val="24292E"/>
              </a:buClr>
              <a:buSzPts val="1400"/>
              <a:buFont typeface="Merriweather"/>
              <a:buChar char="-"/>
            </a:pPr>
            <a:r>
              <a:rPr lang="en">
                <a:solidFill>
                  <a:srgbClr val="24292E"/>
                </a:solidFill>
                <a:highlight>
                  <a:schemeClr val="lt1"/>
                </a:highlight>
                <a:latin typeface="Merriweather"/>
                <a:ea typeface="Merriweather"/>
                <a:cs typeface="Merriweather"/>
                <a:sym typeface="Merriweather"/>
              </a:rPr>
              <a:t>Các phương pháp đã sử dụng:</a:t>
            </a:r>
            <a:endParaRPr>
              <a:solidFill>
                <a:srgbClr val="24292E"/>
              </a:solidFill>
              <a:highlight>
                <a:schemeClr val="lt1"/>
              </a:highlight>
              <a:latin typeface="Merriweather"/>
              <a:ea typeface="Merriweather"/>
              <a:cs typeface="Merriweather"/>
              <a:sym typeface="Merriweather"/>
            </a:endParaRPr>
          </a:p>
          <a:p>
            <a:pPr indent="-317500" lvl="1" marL="914400" rtl="0" algn="just">
              <a:spcBef>
                <a:spcPts val="0"/>
              </a:spcBef>
              <a:spcAft>
                <a:spcPts val="0"/>
              </a:spcAft>
              <a:buClr>
                <a:srgbClr val="24292E"/>
              </a:buClr>
              <a:buSzPts val="1400"/>
              <a:buFont typeface="Merriweather"/>
              <a:buChar char="-"/>
            </a:pPr>
            <a:r>
              <a:rPr lang="en">
                <a:solidFill>
                  <a:srgbClr val="24292E"/>
                </a:solidFill>
                <a:highlight>
                  <a:schemeClr val="lt1"/>
                </a:highlight>
                <a:latin typeface="Merriweather"/>
                <a:ea typeface="Merriweather"/>
                <a:cs typeface="Merriweather"/>
                <a:sym typeface="Merriweather"/>
              </a:rPr>
              <a:t>Early Stopping</a:t>
            </a:r>
            <a:endParaRPr>
              <a:solidFill>
                <a:srgbClr val="24292E"/>
              </a:solidFill>
              <a:highlight>
                <a:schemeClr val="lt1"/>
              </a:highlight>
              <a:latin typeface="Merriweather"/>
              <a:ea typeface="Merriweather"/>
              <a:cs typeface="Merriweather"/>
              <a:sym typeface="Merriweather"/>
            </a:endParaRPr>
          </a:p>
          <a:p>
            <a:pPr indent="-317500" lvl="1" marL="914400" rtl="0" algn="just">
              <a:spcBef>
                <a:spcPts val="0"/>
              </a:spcBef>
              <a:spcAft>
                <a:spcPts val="0"/>
              </a:spcAft>
              <a:buClr>
                <a:srgbClr val="24292E"/>
              </a:buClr>
              <a:buSzPts val="1400"/>
              <a:buFont typeface="Merriweather"/>
              <a:buChar char="-"/>
            </a:pPr>
            <a:r>
              <a:rPr lang="en">
                <a:solidFill>
                  <a:srgbClr val="24292E"/>
                </a:solidFill>
                <a:highlight>
                  <a:schemeClr val="lt1"/>
                </a:highlight>
                <a:latin typeface="Merriweather"/>
                <a:ea typeface="Merriweather"/>
                <a:cs typeface="Merriweather"/>
                <a:sym typeface="Merriweather"/>
              </a:rPr>
              <a:t>Learning Rate Scheduler: Cụ thể là hàm Exponential Decay</a:t>
            </a:r>
            <a:br>
              <a:rPr lang="en">
                <a:solidFill>
                  <a:srgbClr val="24292E"/>
                </a:solidFill>
                <a:highlight>
                  <a:schemeClr val="lt1"/>
                </a:highlight>
                <a:latin typeface="Merriweather"/>
                <a:ea typeface="Merriweather"/>
                <a:cs typeface="Merriweather"/>
                <a:sym typeface="Merriweather"/>
              </a:rPr>
            </a:br>
            <a:r>
              <a:rPr i="1" lang="en">
                <a:latin typeface="Merriweather"/>
                <a:ea typeface="Merriweather"/>
                <a:cs typeface="Merriweather"/>
                <a:sym typeface="Merriweather"/>
              </a:rPr>
              <a:t>initial_learning_rate * decay_rate ^ (step / decay_steps)</a:t>
            </a:r>
            <a:endParaRPr i="1">
              <a:solidFill>
                <a:srgbClr val="24292E"/>
              </a:solidFill>
              <a:highlight>
                <a:schemeClr val="lt1"/>
              </a:highlight>
              <a:latin typeface="Merriweather"/>
              <a:ea typeface="Merriweather"/>
              <a:cs typeface="Merriweather"/>
              <a:sym typeface="Merriweather"/>
            </a:endParaRPr>
          </a:p>
          <a:p>
            <a:pPr indent="-317500" lvl="1" marL="914400" rtl="0" algn="just">
              <a:spcBef>
                <a:spcPts val="0"/>
              </a:spcBef>
              <a:spcAft>
                <a:spcPts val="0"/>
              </a:spcAft>
              <a:buClr>
                <a:srgbClr val="24292E"/>
              </a:buClr>
              <a:buSzPts val="1400"/>
              <a:buFont typeface="Merriweather"/>
              <a:buChar char="-"/>
            </a:pPr>
            <a:r>
              <a:rPr lang="en">
                <a:solidFill>
                  <a:srgbClr val="24292E"/>
                </a:solidFill>
                <a:highlight>
                  <a:schemeClr val="lt1"/>
                </a:highlight>
                <a:latin typeface="Merriweather"/>
                <a:ea typeface="Merriweather"/>
                <a:cs typeface="Merriweather"/>
                <a:sym typeface="Merriweather"/>
              </a:rPr>
              <a:t>Normalization: thử thêm và bớt lớp Batch Normalization trong mô hình</a:t>
            </a:r>
            <a:endParaRPr>
              <a:solidFill>
                <a:srgbClr val="24292E"/>
              </a:solidFill>
              <a:highlight>
                <a:schemeClr val="lt1"/>
              </a:highlight>
              <a:latin typeface="Merriweather"/>
              <a:ea typeface="Merriweather"/>
              <a:cs typeface="Merriweather"/>
              <a:sym typeface="Merriweather"/>
            </a:endParaRPr>
          </a:p>
          <a:p>
            <a:pPr indent="-317500" lvl="1" marL="914400" rtl="0" algn="just">
              <a:spcBef>
                <a:spcPts val="0"/>
              </a:spcBef>
              <a:spcAft>
                <a:spcPts val="0"/>
              </a:spcAft>
              <a:buClr>
                <a:srgbClr val="24292E"/>
              </a:buClr>
              <a:buSzPts val="1400"/>
              <a:buFont typeface="Merriweather"/>
              <a:buChar char="-"/>
            </a:pPr>
            <a:r>
              <a:rPr lang="en">
                <a:solidFill>
                  <a:srgbClr val="24292E"/>
                </a:solidFill>
                <a:highlight>
                  <a:schemeClr val="lt1"/>
                </a:highlight>
                <a:latin typeface="Merriweather"/>
                <a:ea typeface="Merriweather"/>
                <a:cs typeface="Merriweather"/>
                <a:sym typeface="Merriweather"/>
              </a:rPr>
              <a:t>Optimizer Function: thay đổi hàm Adam thành SGD</a:t>
            </a:r>
            <a:endParaRPr>
              <a:solidFill>
                <a:srgbClr val="24292E"/>
              </a:solidFill>
              <a:highlight>
                <a:schemeClr val="lt1"/>
              </a:highlight>
              <a:latin typeface="Merriweather"/>
              <a:ea typeface="Merriweather"/>
              <a:cs typeface="Merriweather"/>
              <a:sym typeface="Merriweather"/>
            </a:endParaRPr>
          </a:p>
          <a:p>
            <a:pPr indent="0" lvl="0" marL="0" rtl="0" algn="just">
              <a:spcBef>
                <a:spcPts val="0"/>
              </a:spcBef>
              <a:spcAft>
                <a:spcPts val="0"/>
              </a:spcAft>
              <a:buNone/>
            </a:pPr>
            <a:r>
              <a:t/>
            </a:r>
            <a:endParaRPr>
              <a:solidFill>
                <a:srgbClr val="24292E"/>
              </a:solidFill>
              <a:highlight>
                <a:srgbClr val="F1F2F3"/>
              </a:highlight>
              <a:latin typeface="Merriweather"/>
              <a:ea typeface="Merriweather"/>
              <a:cs typeface="Merriweather"/>
              <a:sym typeface="Merriweather"/>
            </a:endParaRPr>
          </a:p>
        </p:txBody>
      </p:sp>
      <p:sp>
        <p:nvSpPr>
          <p:cNvPr id="558" name="Google Shape;558;p53"/>
          <p:cNvSpPr txBox="1"/>
          <p:nvPr>
            <p:ph idx="13" type="subTitle"/>
          </p:nvPr>
        </p:nvSpPr>
        <p:spPr>
          <a:xfrm>
            <a:off x="720000" y="1337081"/>
            <a:ext cx="2937900" cy="31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Fine Tuning</a:t>
            </a:r>
            <a:r>
              <a:rPr lang="en"/>
              <a:t>:</a:t>
            </a:r>
            <a:endParaRPr/>
          </a:p>
        </p:txBody>
      </p:sp>
      <p:sp>
        <p:nvSpPr>
          <p:cNvPr id="559" name="Google Shape;559;p53"/>
          <p:cNvSpPr txBox="1"/>
          <p:nvPr>
            <p:ph idx="7"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560" name="Google Shape;560;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1" name="Google Shape;561;p53"/>
          <p:cNvSpPr txBox="1"/>
          <p:nvPr>
            <p:ph idx="5"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a:t>
            </a:r>
            <a:r>
              <a:rPr lang="en" sz="1200"/>
              <a:t>1394</a:t>
            </a:r>
            <a:endParaRPr b="0"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7"/>
          <p:cNvSpPr txBox="1"/>
          <p:nvPr>
            <p:ph idx="1" type="subTitle"/>
          </p:nvPr>
        </p:nvSpPr>
        <p:spPr>
          <a:xfrm>
            <a:off x="1597200" y="487650"/>
            <a:ext cx="59346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Vietnamese News Classification</a:t>
            </a:r>
            <a:endParaRPr/>
          </a:p>
        </p:txBody>
      </p:sp>
      <p:pic>
        <p:nvPicPr>
          <p:cNvPr id="262" name="Google Shape;262;p27"/>
          <p:cNvPicPr preferRelativeResize="0"/>
          <p:nvPr/>
        </p:nvPicPr>
        <p:blipFill rotWithShape="1">
          <a:blip r:embed="rId3">
            <a:alphaModFix/>
          </a:blip>
          <a:srcRect b="11449" l="0" r="15938" t="41199"/>
          <a:stretch/>
        </p:blipFill>
        <p:spPr>
          <a:xfrm>
            <a:off x="721500" y="1716900"/>
            <a:ext cx="7686600" cy="2886602"/>
          </a:xfrm>
          <a:prstGeom prst="rect">
            <a:avLst/>
          </a:prstGeom>
          <a:noFill/>
          <a:ln>
            <a:noFill/>
          </a:ln>
        </p:spPr>
      </p:pic>
      <p:sp>
        <p:nvSpPr>
          <p:cNvPr id="263" name="Google Shape;263;p27"/>
          <p:cNvSpPr/>
          <p:nvPr/>
        </p:nvSpPr>
        <p:spPr>
          <a:xfrm>
            <a:off x="1597200" y="3110425"/>
            <a:ext cx="4172700" cy="64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txBox="1"/>
          <p:nvPr>
            <p:ph type="title"/>
          </p:nvPr>
        </p:nvSpPr>
        <p:spPr>
          <a:xfrm>
            <a:off x="1598400" y="2253600"/>
            <a:ext cx="662400" cy="640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
        <p:nvSpPr>
          <p:cNvPr id="265" name="Google Shape;265;p27"/>
          <p:cNvSpPr txBox="1"/>
          <p:nvPr>
            <p:ph idx="2" type="ctrTitle"/>
          </p:nvPr>
        </p:nvSpPr>
        <p:spPr>
          <a:xfrm>
            <a:off x="1598400" y="3168025"/>
            <a:ext cx="3141900" cy="52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66" name="Google Shape;266;p27"/>
          <p:cNvSpPr txBox="1"/>
          <p:nvPr>
            <p:ph idx="3" type="subTitle"/>
          </p:nvPr>
        </p:nvSpPr>
        <p:spPr>
          <a:xfrm>
            <a:off x="720000" y="1043500"/>
            <a:ext cx="1540800" cy="174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Tuesday 20</a:t>
            </a:r>
            <a:r>
              <a:rPr lang="en"/>
              <a:t>/12/2022</a:t>
            </a:r>
            <a:endParaRPr/>
          </a:p>
        </p:txBody>
      </p:sp>
      <p:cxnSp>
        <p:nvCxnSpPr>
          <p:cNvPr id="267" name="Google Shape;267;p27"/>
          <p:cNvCxnSpPr/>
          <p:nvPr/>
        </p:nvCxnSpPr>
        <p:spPr>
          <a:xfrm>
            <a:off x="722950" y="999400"/>
            <a:ext cx="7686600" cy="0"/>
          </a:xfrm>
          <a:prstGeom prst="straightConnector1">
            <a:avLst/>
          </a:prstGeom>
          <a:noFill/>
          <a:ln cap="flat" cmpd="sng" w="19050">
            <a:solidFill>
              <a:schemeClr val="accent2"/>
            </a:solidFill>
            <a:prstDash val="solid"/>
            <a:round/>
            <a:headEnd len="med" w="med" type="none"/>
            <a:tailEnd len="med" w="med" type="none"/>
          </a:ln>
        </p:spPr>
      </p:cxnSp>
      <p:sp>
        <p:nvSpPr>
          <p:cNvPr id="268" name="Google Shape;268;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9" name="Google Shape;269;p27"/>
          <p:cNvSpPr txBox="1"/>
          <p:nvPr>
            <p:ph idx="3" type="subTitle"/>
          </p:nvPr>
        </p:nvSpPr>
        <p:spPr>
          <a:xfrm>
            <a:off x="720000" y="1043500"/>
            <a:ext cx="1540800" cy="174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200"/>
              <a:t>Tuesday 20/12/2022</a:t>
            </a:r>
            <a:endParaRPr sz="1200"/>
          </a:p>
        </p:txBody>
      </p:sp>
      <p:sp>
        <p:nvSpPr>
          <p:cNvPr id="270" name="Google Shape;270;p27"/>
          <p:cNvSpPr txBox="1"/>
          <p:nvPr>
            <p:ph idx="4" type="subTitle"/>
          </p:nvPr>
        </p:nvSpPr>
        <p:spPr>
          <a:xfrm>
            <a:off x="6026175" y="1043950"/>
            <a:ext cx="23820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a:t>
            </a:r>
            <a:r>
              <a:rPr lang="en" sz="1200"/>
              <a:t>0070, 20520094</a:t>
            </a:r>
            <a:endParaRPr b="0" sz="1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4"/>
          <p:cNvSpPr txBox="1"/>
          <p:nvPr>
            <p:ph type="ctrTitle"/>
          </p:nvPr>
        </p:nvSpPr>
        <p:spPr>
          <a:xfrm>
            <a:off x="1597800" y="487650"/>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TF-IDF + Deep Neural Networks</a:t>
            </a:r>
            <a:endParaRPr/>
          </a:p>
        </p:txBody>
      </p:sp>
      <p:graphicFrame>
        <p:nvGraphicFramePr>
          <p:cNvPr id="567" name="Google Shape;567;p54"/>
          <p:cNvGraphicFramePr/>
          <p:nvPr/>
        </p:nvGraphicFramePr>
        <p:xfrm>
          <a:off x="945000" y="1748855"/>
          <a:ext cx="3000000" cy="3000000"/>
        </p:xfrm>
        <a:graphic>
          <a:graphicData uri="http://schemas.openxmlformats.org/drawingml/2006/table">
            <a:tbl>
              <a:tblPr>
                <a:noFill/>
                <a:tableStyleId>{CB2321EB-22B5-45E6-8DA8-624A58DE62B1}</a:tableStyleId>
              </a:tblPr>
              <a:tblGrid>
                <a:gridCol w="2367625"/>
                <a:gridCol w="2367625"/>
                <a:gridCol w="2367625"/>
              </a:tblGrid>
              <a:tr h="372025">
                <a:tc>
                  <a:txBody>
                    <a:bodyPr/>
                    <a:lstStyle/>
                    <a:p>
                      <a:pPr indent="0" lvl="0" marL="0" rtl="0" algn="l">
                        <a:spcBef>
                          <a:spcPts val="0"/>
                        </a:spcBef>
                        <a:spcAft>
                          <a:spcPts val="0"/>
                        </a:spcAft>
                        <a:buNone/>
                      </a:pPr>
                      <a:r>
                        <a:t/>
                      </a:r>
                      <a:endParaRPr>
                        <a:solidFill>
                          <a:srgbClr val="24292E"/>
                        </a:solidFill>
                        <a:highlight>
                          <a:srgbClr val="F1F2F3"/>
                        </a:highlight>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VNTC10</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VNTC27</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Accuracy</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0.91</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0.88</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Micro Precision</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0.91</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0.88</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Macro Precision</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0.79</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0.78</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Micro Recall</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0.91</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0.88</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Macro Recall</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0.79</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0.81</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Micro F1</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0.91</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0.88</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Macro F1</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0.79</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0.79</a:t>
                      </a:r>
                      <a:endParaRPr>
                        <a:latin typeface="Merriweather"/>
                        <a:ea typeface="Merriweather"/>
                        <a:cs typeface="Merriweather"/>
                        <a:sym typeface="Merriweather"/>
                      </a:endParaRPr>
                    </a:p>
                  </a:txBody>
                  <a:tcPr marT="91425" marB="91425" marR="91425" marL="91425"/>
                </a:tc>
              </a:tr>
            </a:tbl>
          </a:graphicData>
        </a:graphic>
      </p:graphicFrame>
      <p:sp>
        <p:nvSpPr>
          <p:cNvPr id="568" name="Google Shape;568;p54"/>
          <p:cNvSpPr txBox="1"/>
          <p:nvPr>
            <p:ph idx="13" type="subTitle"/>
          </p:nvPr>
        </p:nvSpPr>
        <p:spPr>
          <a:xfrm>
            <a:off x="720000" y="1337075"/>
            <a:ext cx="4266000" cy="31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Early Stopping ~ 28 epochs</a:t>
            </a:r>
            <a:endParaRPr/>
          </a:p>
        </p:txBody>
      </p:sp>
      <p:sp>
        <p:nvSpPr>
          <p:cNvPr id="569" name="Google Shape;569;p54"/>
          <p:cNvSpPr txBox="1"/>
          <p:nvPr>
            <p:ph idx="7"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570" name="Google Shape;570;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1" name="Google Shape;571;p54"/>
          <p:cNvSpPr txBox="1"/>
          <p:nvPr>
            <p:ph idx="5"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a:t>
            </a:r>
            <a:r>
              <a:rPr lang="en" sz="1200"/>
              <a:t>1394</a:t>
            </a:r>
            <a:endParaRPr b="0" sz="1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55"/>
          <p:cNvSpPr txBox="1"/>
          <p:nvPr>
            <p:ph type="ctrTitle"/>
          </p:nvPr>
        </p:nvSpPr>
        <p:spPr>
          <a:xfrm>
            <a:off x="1597800" y="487650"/>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TF-IDF + Deep Neural Networks</a:t>
            </a:r>
            <a:endParaRPr/>
          </a:p>
        </p:txBody>
      </p:sp>
      <p:graphicFrame>
        <p:nvGraphicFramePr>
          <p:cNvPr id="577" name="Google Shape;577;p55"/>
          <p:cNvGraphicFramePr/>
          <p:nvPr/>
        </p:nvGraphicFramePr>
        <p:xfrm>
          <a:off x="945000" y="1748855"/>
          <a:ext cx="3000000" cy="3000000"/>
        </p:xfrm>
        <a:graphic>
          <a:graphicData uri="http://schemas.openxmlformats.org/drawingml/2006/table">
            <a:tbl>
              <a:tblPr>
                <a:noFill/>
                <a:tableStyleId>{CB2321EB-22B5-45E6-8DA8-624A58DE62B1}</a:tableStyleId>
              </a:tblPr>
              <a:tblGrid>
                <a:gridCol w="2367625"/>
                <a:gridCol w="2367625"/>
                <a:gridCol w="2367625"/>
              </a:tblGrid>
              <a:tr h="372025">
                <a:tc>
                  <a:txBody>
                    <a:bodyPr/>
                    <a:lstStyle/>
                    <a:p>
                      <a:pPr indent="0" lvl="0" marL="0" rtl="0" algn="l">
                        <a:spcBef>
                          <a:spcPts val="0"/>
                        </a:spcBef>
                        <a:spcAft>
                          <a:spcPts val="0"/>
                        </a:spcAft>
                        <a:buNone/>
                      </a:pPr>
                      <a:r>
                        <a:t/>
                      </a:r>
                      <a:endParaRPr>
                        <a:solidFill>
                          <a:srgbClr val="24292E"/>
                        </a:solidFill>
                        <a:highlight>
                          <a:srgbClr val="F1F2F3"/>
                        </a:highlight>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VNTC10</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VNTC27</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Accuracy</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0.90</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0.86</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Micro Precision</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0.91</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0.88</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Macro Precision</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0.79</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0.80</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Micro Recall</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0.91</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0.88</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Macro Recall</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0.79</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0.80</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Micro F1</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0.91</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0.88</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Macro F1</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0.79</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0.79</a:t>
                      </a:r>
                      <a:endParaRPr>
                        <a:latin typeface="Merriweather"/>
                        <a:ea typeface="Merriweather"/>
                        <a:cs typeface="Merriweather"/>
                        <a:sym typeface="Merriweather"/>
                      </a:endParaRPr>
                    </a:p>
                  </a:txBody>
                  <a:tcPr marT="91425" marB="91425" marR="91425" marL="91425"/>
                </a:tc>
              </a:tr>
            </a:tbl>
          </a:graphicData>
        </a:graphic>
      </p:graphicFrame>
      <p:sp>
        <p:nvSpPr>
          <p:cNvPr id="578" name="Google Shape;578;p55"/>
          <p:cNvSpPr txBox="1"/>
          <p:nvPr>
            <p:ph idx="13" type="subTitle"/>
          </p:nvPr>
        </p:nvSpPr>
        <p:spPr>
          <a:xfrm>
            <a:off x="720000" y="1337075"/>
            <a:ext cx="5182800" cy="31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No Scheduler - Learning Rate = 0.005</a:t>
            </a:r>
            <a:endParaRPr/>
          </a:p>
        </p:txBody>
      </p:sp>
      <p:sp>
        <p:nvSpPr>
          <p:cNvPr id="579" name="Google Shape;579;p55"/>
          <p:cNvSpPr txBox="1"/>
          <p:nvPr>
            <p:ph idx="7"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580" name="Google Shape;580;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1" name="Google Shape;581;p55"/>
          <p:cNvSpPr txBox="1"/>
          <p:nvPr>
            <p:ph idx="5"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a:t>
            </a:r>
            <a:r>
              <a:rPr lang="en" sz="1200"/>
              <a:t>1394</a:t>
            </a:r>
            <a:endParaRPr b="0"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6"/>
          <p:cNvSpPr txBox="1"/>
          <p:nvPr>
            <p:ph type="ctrTitle"/>
          </p:nvPr>
        </p:nvSpPr>
        <p:spPr>
          <a:xfrm>
            <a:off x="1597800" y="487650"/>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TF-IDF + Deep Neural Networks</a:t>
            </a:r>
            <a:endParaRPr/>
          </a:p>
        </p:txBody>
      </p:sp>
      <p:graphicFrame>
        <p:nvGraphicFramePr>
          <p:cNvPr id="587" name="Google Shape;587;p56"/>
          <p:cNvGraphicFramePr/>
          <p:nvPr/>
        </p:nvGraphicFramePr>
        <p:xfrm>
          <a:off x="945000" y="1748855"/>
          <a:ext cx="3000000" cy="3000000"/>
        </p:xfrm>
        <a:graphic>
          <a:graphicData uri="http://schemas.openxmlformats.org/drawingml/2006/table">
            <a:tbl>
              <a:tblPr>
                <a:noFill/>
                <a:tableStyleId>{CB2321EB-22B5-45E6-8DA8-624A58DE62B1}</a:tableStyleId>
              </a:tblPr>
              <a:tblGrid>
                <a:gridCol w="2367625"/>
                <a:gridCol w="2367625"/>
                <a:gridCol w="2367625"/>
              </a:tblGrid>
              <a:tr h="372025">
                <a:tc>
                  <a:txBody>
                    <a:bodyPr/>
                    <a:lstStyle/>
                    <a:p>
                      <a:pPr indent="0" lvl="0" marL="0" rtl="0" algn="l">
                        <a:spcBef>
                          <a:spcPts val="0"/>
                        </a:spcBef>
                        <a:spcAft>
                          <a:spcPts val="0"/>
                        </a:spcAft>
                        <a:buNone/>
                      </a:pPr>
                      <a:r>
                        <a:t/>
                      </a:r>
                      <a:endParaRPr>
                        <a:solidFill>
                          <a:srgbClr val="24292E"/>
                        </a:solidFill>
                        <a:highlight>
                          <a:srgbClr val="F1F2F3"/>
                        </a:highlight>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VNTC10</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VNTC27</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Accuracy</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0.14</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0.12</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Micro Precision</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0.16</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0.13</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Macro Precision</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0.10</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0.03</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Micro Recall</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0.13</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0.12</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Macro Recall</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0.01</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0.00</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Micro F1</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0.14</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0.13</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Macro F1</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0.02</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0.01</a:t>
                      </a:r>
                      <a:endParaRPr>
                        <a:latin typeface="Merriweather"/>
                        <a:ea typeface="Merriweather"/>
                        <a:cs typeface="Merriweather"/>
                        <a:sym typeface="Merriweather"/>
                      </a:endParaRPr>
                    </a:p>
                  </a:txBody>
                  <a:tcPr marT="91425" marB="91425" marR="91425" marL="91425"/>
                </a:tc>
              </a:tr>
            </a:tbl>
          </a:graphicData>
        </a:graphic>
      </p:graphicFrame>
      <p:sp>
        <p:nvSpPr>
          <p:cNvPr id="588" name="Google Shape;588;p56"/>
          <p:cNvSpPr txBox="1"/>
          <p:nvPr>
            <p:ph idx="13" type="subTitle"/>
          </p:nvPr>
        </p:nvSpPr>
        <p:spPr>
          <a:xfrm>
            <a:off x="720000" y="1337075"/>
            <a:ext cx="3234300" cy="31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No Batch Normalization</a:t>
            </a:r>
            <a:endParaRPr/>
          </a:p>
        </p:txBody>
      </p:sp>
      <p:sp>
        <p:nvSpPr>
          <p:cNvPr id="589" name="Google Shape;589;p56"/>
          <p:cNvSpPr txBox="1"/>
          <p:nvPr>
            <p:ph idx="7"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590" name="Google Shape;590;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1" name="Google Shape;591;p56"/>
          <p:cNvSpPr txBox="1"/>
          <p:nvPr>
            <p:ph idx="5"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a:t>
            </a:r>
            <a:r>
              <a:rPr lang="en" sz="1200"/>
              <a:t>1394</a:t>
            </a:r>
            <a:endParaRPr b="0"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7"/>
          <p:cNvSpPr txBox="1"/>
          <p:nvPr>
            <p:ph type="ctrTitle"/>
          </p:nvPr>
        </p:nvSpPr>
        <p:spPr>
          <a:xfrm>
            <a:off x="1597800" y="487650"/>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TF-IDF + Deep Neural Networks</a:t>
            </a:r>
            <a:endParaRPr/>
          </a:p>
        </p:txBody>
      </p:sp>
      <p:graphicFrame>
        <p:nvGraphicFramePr>
          <p:cNvPr id="597" name="Google Shape;597;p57"/>
          <p:cNvGraphicFramePr/>
          <p:nvPr/>
        </p:nvGraphicFramePr>
        <p:xfrm>
          <a:off x="1064875" y="1759905"/>
          <a:ext cx="3000000" cy="3000000"/>
        </p:xfrm>
        <a:graphic>
          <a:graphicData uri="http://schemas.openxmlformats.org/drawingml/2006/table">
            <a:tbl>
              <a:tblPr>
                <a:noFill/>
                <a:tableStyleId>{CB2321EB-22B5-45E6-8DA8-624A58DE62B1}</a:tableStyleId>
              </a:tblPr>
              <a:tblGrid>
                <a:gridCol w="2367625"/>
                <a:gridCol w="2367625"/>
                <a:gridCol w="2367625"/>
              </a:tblGrid>
              <a:tr h="372025">
                <a:tc>
                  <a:txBody>
                    <a:bodyPr/>
                    <a:lstStyle/>
                    <a:p>
                      <a:pPr indent="0" lvl="0" marL="0" rtl="0" algn="l">
                        <a:spcBef>
                          <a:spcPts val="0"/>
                        </a:spcBef>
                        <a:spcAft>
                          <a:spcPts val="0"/>
                        </a:spcAft>
                        <a:buNone/>
                      </a:pPr>
                      <a:r>
                        <a:t/>
                      </a:r>
                      <a:endParaRPr>
                        <a:solidFill>
                          <a:srgbClr val="24292E"/>
                        </a:solidFill>
                        <a:highlight>
                          <a:srgbClr val="F1F2F3"/>
                        </a:highlight>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VNTC10</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VNTC27</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Accuracy</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0.91</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0.86</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Micro Precision</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0.91</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0.86</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Macro Precision</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0.79</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0.77</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Micro Recall</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0.91</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0.86</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Macro Recall</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0.79</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0.80</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Micro F1</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0.91</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0.86</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Macro F1</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0.79</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0.77</a:t>
                      </a:r>
                      <a:endParaRPr>
                        <a:latin typeface="Merriweather"/>
                        <a:ea typeface="Merriweather"/>
                        <a:cs typeface="Merriweather"/>
                        <a:sym typeface="Merriweather"/>
                      </a:endParaRPr>
                    </a:p>
                  </a:txBody>
                  <a:tcPr marT="91425" marB="91425" marR="91425" marL="91425"/>
                </a:tc>
              </a:tr>
            </a:tbl>
          </a:graphicData>
        </a:graphic>
      </p:graphicFrame>
      <p:sp>
        <p:nvSpPr>
          <p:cNvPr id="598" name="Google Shape;598;p57"/>
          <p:cNvSpPr txBox="1"/>
          <p:nvPr>
            <p:ph idx="13" type="subTitle"/>
          </p:nvPr>
        </p:nvSpPr>
        <p:spPr>
          <a:xfrm>
            <a:off x="839875" y="1348125"/>
            <a:ext cx="3234300" cy="31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SGD</a:t>
            </a:r>
            <a:endParaRPr/>
          </a:p>
        </p:txBody>
      </p:sp>
      <p:sp>
        <p:nvSpPr>
          <p:cNvPr id="599" name="Google Shape;599;p57"/>
          <p:cNvSpPr txBox="1"/>
          <p:nvPr>
            <p:ph idx="7"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600" name="Google Shape;60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1" name="Google Shape;601;p57"/>
          <p:cNvSpPr txBox="1"/>
          <p:nvPr>
            <p:ph idx="5"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a:t>
            </a:r>
            <a:r>
              <a:rPr lang="en" sz="1200"/>
              <a:t>1394</a:t>
            </a:r>
            <a:endParaRPr b="0" sz="1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8"/>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TF-IDF + BiLSTM</a:t>
            </a:r>
            <a:endParaRPr/>
          </a:p>
        </p:txBody>
      </p:sp>
      <p:sp>
        <p:nvSpPr>
          <p:cNvPr id="607" name="Google Shape;607;p58"/>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608" name="Google Shape;608;p58"/>
          <p:cNvSpPr txBox="1"/>
          <p:nvPr/>
        </p:nvSpPr>
        <p:spPr>
          <a:xfrm>
            <a:off x="590100" y="1451350"/>
            <a:ext cx="612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erriweather"/>
                <a:ea typeface="Merriweather"/>
                <a:cs typeface="Merriweather"/>
                <a:sym typeface="Merriweather"/>
              </a:rPr>
              <a:t>Term Frequency - Inverse Document Frequency (TF-IDF)</a:t>
            </a:r>
            <a:endParaRPr>
              <a:latin typeface="Merriweather"/>
              <a:ea typeface="Merriweather"/>
              <a:cs typeface="Merriweather"/>
              <a:sym typeface="Merriweather"/>
            </a:endParaRPr>
          </a:p>
        </p:txBody>
      </p:sp>
      <p:sp>
        <p:nvSpPr>
          <p:cNvPr id="609" name="Google Shape;609;p58"/>
          <p:cNvSpPr txBox="1"/>
          <p:nvPr/>
        </p:nvSpPr>
        <p:spPr>
          <a:xfrm>
            <a:off x="677550" y="2039900"/>
            <a:ext cx="805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erriweather"/>
                <a:ea typeface="Merriweather"/>
                <a:cs typeface="Merriweather"/>
                <a:sym typeface="Merriweather"/>
              </a:rPr>
              <a:t>Term Frequency: TF của từ là số lần từ ngữ xuất hiện trong tài liệu so với tổng số từ trong tài liệu.</a:t>
            </a:r>
            <a:endParaRPr>
              <a:latin typeface="Merriweather"/>
              <a:ea typeface="Merriweather"/>
              <a:cs typeface="Merriweather"/>
              <a:sym typeface="Merriweather"/>
            </a:endParaRPr>
          </a:p>
        </p:txBody>
      </p:sp>
      <p:pic>
        <p:nvPicPr>
          <p:cNvPr id="610" name="Google Shape;610;p58"/>
          <p:cNvPicPr preferRelativeResize="0"/>
          <p:nvPr/>
        </p:nvPicPr>
        <p:blipFill rotWithShape="1">
          <a:blip r:embed="rId3">
            <a:alphaModFix/>
          </a:blip>
          <a:srcRect b="22081" l="0" r="0" t="0"/>
          <a:stretch/>
        </p:blipFill>
        <p:spPr>
          <a:xfrm>
            <a:off x="2207475" y="2742325"/>
            <a:ext cx="4186349" cy="422700"/>
          </a:xfrm>
          <a:prstGeom prst="rect">
            <a:avLst/>
          </a:prstGeom>
          <a:noFill/>
          <a:ln>
            <a:noFill/>
          </a:ln>
        </p:spPr>
      </p:pic>
      <p:sp>
        <p:nvSpPr>
          <p:cNvPr id="611" name="Google Shape;611;p58"/>
          <p:cNvSpPr txBox="1"/>
          <p:nvPr/>
        </p:nvSpPr>
        <p:spPr>
          <a:xfrm>
            <a:off x="830525" y="3453275"/>
            <a:ext cx="773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erriweather"/>
                <a:ea typeface="Merriweather"/>
                <a:cs typeface="Merriweather"/>
                <a:sym typeface="Merriweather"/>
              </a:rPr>
              <a:t>Inverse Document Frequency: : IDF của một từ tượng trưng cho mức độ phổ biến (hoặc không phổ biến) của một từ trong văn bản.</a:t>
            </a:r>
            <a:endParaRPr>
              <a:latin typeface="Merriweather"/>
              <a:ea typeface="Merriweather"/>
              <a:cs typeface="Merriweather"/>
              <a:sym typeface="Merriweather"/>
            </a:endParaRPr>
          </a:p>
        </p:txBody>
      </p:sp>
      <p:pic>
        <p:nvPicPr>
          <p:cNvPr id="612" name="Google Shape;612;p58"/>
          <p:cNvPicPr preferRelativeResize="0"/>
          <p:nvPr/>
        </p:nvPicPr>
        <p:blipFill>
          <a:blip r:embed="rId4">
            <a:alphaModFix/>
          </a:blip>
          <a:stretch>
            <a:fillRect/>
          </a:stretch>
        </p:blipFill>
        <p:spPr>
          <a:xfrm>
            <a:off x="2075281" y="4286825"/>
            <a:ext cx="4568170" cy="422700"/>
          </a:xfrm>
          <a:prstGeom prst="rect">
            <a:avLst/>
          </a:prstGeom>
          <a:noFill/>
          <a:ln>
            <a:noFill/>
          </a:ln>
        </p:spPr>
      </p:pic>
      <p:sp>
        <p:nvSpPr>
          <p:cNvPr id="613" name="Google Shape;613;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4" name="Google Shape;614;p58"/>
          <p:cNvSpPr txBox="1"/>
          <p:nvPr>
            <p:ph idx="4"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a:t>
            </a:r>
            <a:r>
              <a:rPr b="0" lang="en" sz="1200"/>
              <a:t>0094</a:t>
            </a:r>
            <a:endParaRPr b="0" sz="1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9"/>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TF-IDF + BiLSTM</a:t>
            </a:r>
            <a:endParaRPr/>
          </a:p>
        </p:txBody>
      </p:sp>
      <p:sp>
        <p:nvSpPr>
          <p:cNvPr id="620" name="Google Shape;620;p59"/>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621" name="Google Shape;621;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2" name="Google Shape;622;p59"/>
          <p:cNvSpPr txBox="1"/>
          <p:nvPr>
            <p:ph idx="4"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20520094</a:t>
            </a:r>
            <a:endParaRPr b="0" sz="1200"/>
          </a:p>
        </p:txBody>
      </p:sp>
      <p:pic>
        <p:nvPicPr>
          <p:cNvPr id="623" name="Google Shape;623;p59"/>
          <p:cNvPicPr preferRelativeResize="0"/>
          <p:nvPr/>
        </p:nvPicPr>
        <p:blipFill>
          <a:blip r:embed="rId3">
            <a:alphaModFix/>
          </a:blip>
          <a:stretch>
            <a:fillRect/>
          </a:stretch>
        </p:blipFill>
        <p:spPr>
          <a:xfrm>
            <a:off x="115975" y="1800350"/>
            <a:ext cx="8839199" cy="2868808"/>
          </a:xfrm>
          <a:prstGeom prst="rect">
            <a:avLst/>
          </a:prstGeom>
          <a:noFill/>
          <a:ln>
            <a:noFill/>
          </a:ln>
        </p:spPr>
      </p:pic>
      <p:sp>
        <p:nvSpPr>
          <p:cNvPr id="624" name="Google Shape;624;p59"/>
          <p:cNvSpPr txBox="1"/>
          <p:nvPr/>
        </p:nvSpPr>
        <p:spPr>
          <a:xfrm>
            <a:off x="147100" y="1309125"/>
            <a:ext cx="67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erriweather"/>
                <a:ea typeface="Merriweather"/>
                <a:cs typeface="Merriweather"/>
                <a:sym typeface="Merriweather"/>
              </a:rPr>
              <a:t>RNN</a:t>
            </a:r>
            <a:endParaRPr b="1">
              <a:latin typeface="Merriweather"/>
              <a:ea typeface="Merriweather"/>
              <a:cs typeface="Merriweather"/>
              <a:sym typeface="Merriweathe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0"/>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TF-IDF + BiLSTM</a:t>
            </a:r>
            <a:endParaRPr/>
          </a:p>
        </p:txBody>
      </p:sp>
      <p:sp>
        <p:nvSpPr>
          <p:cNvPr id="630" name="Google Shape;630;p60"/>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631" name="Google Shape;631;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2" name="Google Shape;632;p60"/>
          <p:cNvSpPr txBox="1"/>
          <p:nvPr>
            <p:ph idx="4"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20520094</a:t>
            </a:r>
            <a:endParaRPr b="0" sz="1200"/>
          </a:p>
        </p:txBody>
      </p:sp>
      <p:pic>
        <p:nvPicPr>
          <p:cNvPr id="633" name="Google Shape;633;p60"/>
          <p:cNvPicPr preferRelativeResize="0"/>
          <p:nvPr/>
        </p:nvPicPr>
        <p:blipFill>
          <a:blip r:embed="rId3">
            <a:alphaModFix/>
          </a:blip>
          <a:stretch>
            <a:fillRect/>
          </a:stretch>
        </p:blipFill>
        <p:spPr>
          <a:xfrm>
            <a:off x="975800" y="1902050"/>
            <a:ext cx="7580970" cy="2847799"/>
          </a:xfrm>
          <a:prstGeom prst="rect">
            <a:avLst/>
          </a:prstGeom>
          <a:noFill/>
          <a:ln>
            <a:noFill/>
          </a:ln>
        </p:spPr>
      </p:pic>
      <p:sp>
        <p:nvSpPr>
          <p:cNvPr id="634" name="Google Shape;634;p60"/>
          <p:cNvSpPr txBox="1"/>
          <p:nvPr/>
        </p:nvSpPr>
        <p:spPr>
          <a:xfrm>
            <a:off x="1012675" y="1435225"/>
            <a:ext cx="419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erriweather"/>
                <a:ea typeface="Merriweather"/>
                <a:cs typeface="Merriweather"/>
                <a:sym typeface="Merriweather"/>
              </a:rPr>
              <a:t>LSTM</a:t>
            </a:r>
            <a:endParaRPr>
              <a:latin typeface="Merriweather"/>
              <a:ea typeface="Merriweather"/>
              <a:cs typeface="Merriweather"/>
              <a:sym typeface="Merriweath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1"/>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TF-IDF + BiLSTM</a:t>
            </a:r>
            <a:endParaRPr/>
          </a:p>
        </p:txBody>
      </p:sp>
      <p:sp>
        <p:nvSpPr>
          <p:cNvPr id="640" name="Google Shape;640;p61"/>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641" name="Google Shape;641;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2" name="Google Shape;642;p61"/>
          <p:cNvSpPr txBox="1"/>
          <p:nvPr>
            <p:ph idx="4"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20520094</a:t>
            </a:r>
            <a:endParaRPr b="0" sz="1200"/>
          </a:p>
        </p:txBody>
      </p:sp>
      <p:pic>
        <p:nvPicPr>
          <p:cNvPr id="643" name="Google Shape;643;p61"/>
          <p:cNvPicPr preferRelativeResize="0"/>
          <p:nvPr/>
        </p:nvPicPr>
        <p:blipFill>
          <a:blip r:embed="rId3">
            <a:alphaModFix/>
          </a:blip>
          <a:stretch>
            <a:fillRect/>
          </a:stretch>
        </p:blipFill>
        <p:spPr>
          <a:xfrm>
            <a:off x="1850475" y="1387675"/>
            <a:ext cx="6050850" cy="32071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2"/>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TF-IDF + BiLSTM</a:t>
            </a:r>
            <a:endParaRPr/>
          </a:p>
        </p:txBody>
      </p:sp>
      <p:sp>
        <p:nvSpPr>
          <p:cNvPr id="649" name="Google Shape;649;p62"/>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650" name="Google Shape;650;p62"/>
          <p:cNvSpPr txBox="1"/>
          <p:nvPr>
            <p:ph idx="8" type="subTitle"/>
          </p:nvPr>
        </p:nvSpPr>
        <p:spPr>
          <a:xfrm>
            <a:off x="656350" y="1512325"/>
            <a:ext cx="7863000" cy="1397100"/>
          </a:xfrm>
          <a:prstGeom prst="rect">
            <a:avLst/>
          </a:prstGeom>
        </p:spPr>
        <p:txBody>
          <a:bodyPr anchorCtr="0" anchor="ctr" bIns="0" lIns="0" spcFirstLastPara="1" rIns="0" wrap="square" tIns="0">
            <a:noAutofit/>
          </a:bodyPr>
          <a:lstStyle/>
          <a:p>
            <a:pPr indent="-317500" lvl="0" marL="457200" rtl="0" algn="l">
              <a:spcBef>
                <a:spcPts val="0"/>
              </a:spcBef>
              <a:spcAft>
                <a:spcPts val="0"/>
              </a:spcAft>
              <a:buSzPts val="1400"/>
              <a:buChar char="●"/>
            </a:pPr>
            <a:r>
              <a:rPr b="0" lang="en" sz="1400"/>
              <a:t>Sử dụng TF-IDF để embedding dữ liệu đầu vào</a:t>
            </a:r>
            <a:endParaRPr b="0" sz="1400"/>
          </a:p>
          <a:p>
            <a:pPr indent="-317500" lvl="0" marL="457200" rtl="0" algn="l">
              <a:spcBef>
                <a:spcPts val="0"/>
              </a:spcBef>
              <a:spcAft>
                <a:spcPts val="0"/>
              </a:spcAft>
              <a:buSzPts val="1400"/>
              <a:buChar char="●"/>
            </a:pPr>
            <a:r>
              <a:rPr b="0" lang="en" sz="1400"/>
              <a:t>Tuning learning rate bằng Learning Rate Schedule với Linear Decay</a:t>
            </a:r>
            <a:endParaRPr b="0" sz="1400"/>
          </a:p>
          <a:p>
            <a:pPr indent="-317500" lvl="0" marL="457200" rtl="0" algn="l">
              <a:spcBef>
                <a:spcPts val="0"/>
              </a:spcBef>
              <a:spcAft>
                <a:spcPts val="0"/>
              </a:spcAft>
              <a:buSzPts val="1400"/>
              <a:buChar char="●"/>
            </a:pPr>
            <a:r>
              <a:rPr b="0" lang="en" sz="1400"/>
              <a:t>Tuning epoch bằng Early Stopping</a:t>
            </a:r>
            <a:endParaRPr b="0" sz="1400"/>
          </a:p>
          <a:p>
            <a:pPr indent="-317500" lvl="0" marL="457200" rtl="0" algn="l">
              <a:spcBef>
                <a:spcPts val="0"/>
              </a:spcBef>
              <a:spcAft>
                <a:spcPts val="0"/>
              </a:spcAft>
              <a:buSzPts val="1400"/>
              <a:buChar char="●"/>
            </a:pPr>
            <a:r>
              <a:rPr b="0" lang="en" sz="1400"/>
              <a:t>Tuning optimizer giữa Adam và SGD</a:t>
            </a:r>
            <a:endParaRPr b="0" sz="1400"/>
          </a:p>
          <a:p>
            <a:pPr indent="-317500" lvl="0" marL="457200" rtl="0" algn="l">
              <a:spcBef>
                <a:spcPts val="0"/>
              </a:spcBef>
              <a:spcAft>
                <a:spcPts val="0"/>
              </a:spcAft>
              <a:buSzPts val="1400"/>
              <a:buChar char="●"/>
            </a:pPr>
            <a:r>
              <a:rPr b="0" lang="en" sz="1400"/>
              <a:t>Thực nghiệm bằng cách thêm 1 số Layer như Batch Normalize, Dropout, Pooling tuy nhiên đa số đều giảm độ chính xác của mô hình</a:t>
            </a:r>
            <a:endParaRPr b="0" sz="1400"/>
          </a:p>
          <a:p>
            <a:pPr indent="0" lvl="0" marL="0" rtl="0" algn="l">
              <a:spcBef>
                <a:spcPts val="0"/>
              </a:spcBef>
              <a:spcAft>
                <a:spcPts val="0"/>
              </a:spcAft>
              <a:buNone/>
            </a:pPr>
            <a:r>
              <a:t/>
            </a:r>
            <a:endParaRPr b="0" sz="1400"/>
          </a:p>
        </p:txBody>
      </p:sp>
      <p:sp>
        <p:nvSpPr>
          <p:cNvPr id="651" name="Google Shape;651;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2" name="Google Shape;652;p62"/>
          <p:cNvSpPr txBox="1"/>
          <p:nvPr>
            <p:ph idx="4"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a:t>
            </a:r>
            <a:r>
              <a:rPr b="0" lang="en" sz="1200"/>
              <a:t>0094</a:t>
            </a:r>
            <a:endParaRPr b="0"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3"/>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TF-IDF + BiLSTM</a:t>
            </a:r>
            <a:endParaRPr/>
          </a:p>
        </p:txBody>
      </p:sp>
      <p:sp>
        <p:nvSpPr>
          <p:cNvPr id="658" name="Google Shape;658;p63"/>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graphicFrame>
        <p:nvGraphicFramePr>
          <p:cNvPr id="659" name="Google Shape;659;p63"/>
          <p:cNvGraphicFramePr/>
          <p:nvPr/>
        </p:nvGraphicFramePr>
        <p:xfrm>
          <a:off x="953400" y="1884595"/>
          <a:ext cx="3000000" cy="3000000"/>
        </p:xfrm>
        <a:graphic>
          <a:graphicData uri="http://schemas.openxmlformats.org/drawingml/2006/table">
            <a:tbl>
              <a:tblPr>
                <a:noFill/>
                <a:tableStyleId>{CB2321EB-22B5-45E6-8DA8-624A58DE62B1}</a:tableStyleId>
              </a:tblPr>
              <a:tblGrid>
                <a:gridCol w="2527625"/>
                <a:gridCol w="2527625"/>
                <a:gridCol w="2527625"/>
              </a:tblGrid>
              <a:tr h="408325">
                <a:tc>
                  <a:txBody>
                    <a:bodyPr/>
                    <a:lstStyle/>
                    <a:p>
                      <a:pPr indent="0" lvl="0" marL="0" rtl="0" algn="l">
                        <a:spcBef>
                          <a:spcPts val="0"/>
                        </a:spcBef>
                        <a:spcAft>
                          <a:spcPts val="0"/>
                        </a:spcAft>
                        <a:buNone/>
                      </a:pPr>
                      <a:r>
                        <a:rPr b="1" lang="en">
                          <a:latin typeface="Merriweather"/>
                          <a:ea typeface="Merriweather"/>
                          <a:cs typeface="Merriweather"/>
                          <a:sym typeface="Merriweather"/>
                        </a:rPr>
                        <a:t>Optimizer</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en">
                          <a:latin typeface="Merriweather"/>
                          <a:ea typeface="Merriweather"/>
                          <a:cs typeface="Merriweather"/>
                          <a:sym typeface="Merriweather"/>
                        </a:rPr>
                        <a:t>Adam</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en">
                          <a:latin typeface="Merriweather"/>
                          <a:ea typeface="Merriweather"/>
                          <a:cs typeface="Merriweather"/>
                          <a:sym typeface="Merriweather"/>
                        </a:rPr>
                        <a:t>SGD</a:t>
                      </a:r>
                      <a:endParaRPr b="1">
                        <a:latin typeface="Merriweather"/>
                        <a:ea typeface="Merriweather"/>
                        <a:cs typeface="Merriweather"/>
                        <a:sym typeface="Merriweather"/>
                      </a:endParaRPr>
                    </a:p>
                  </a:txBody>
                  <a:tcPr marT="91425" marB="91425" marR="91425" marL="91425"/>
                </a:tc>
              </a:tr>
              <a:tr h="427125">
                <a:tc>
                  <a:txBody>
                    <a:bodyPr/>
                    <a:lstStyle/>
                    <a:p>
                      <a:pPr indent="0" lvl="0" marL="0" rtl="0" algn="l">
                        <a:spcBef>
                          <a:spcPts val="0"/>
                        </a:spcBef>
                        <a:spcAft>
                          <a:spcPts val="0"/>
                        </a:spcAft>
                        <a:buNone/>
                      </a:pPr>
                      <a:r>
                        <a:rPr lang="en">
                          <a:latin typeface="Merriweather"/>
                          <a:ea typeface="Merriweather"/>
                          <a:cs typeface="Merriweather"/>
                          <a:sym typeface="Merriweather"/>
                        </a:rPr>
                        <a:t>Micro precision</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0.8696</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0.1323</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Micro recall</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0.8696</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0.1323</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Micro F1 score</a:t>
                      </a:r>
                      <a:endParaRPr>
                        <a:latin typeface="Merriweather"/>
                        <a:ea typeface="Merriweather"/>
                        <a:cs typeface="Merriweather"/>
                        <a:sym typeface="Merriweathe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0.8696</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0.1323</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Macro precision</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0.8498</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Merriweather"/>
                          <a:ea typeface="Merriweather"/>
                          <a:cs typeface="Merriweather"/>
                          <a:sym typeface="Merriweather"/>
                        </a:rPr>
                        <a:t>0.0132</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Macro recall</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0.8366</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Merriweather"/>
                          <a:ea typeface="Merriweather"/>
                          <a:cs typeface="Merriweather"/>
                          <a:sym typeface="Merriweather"/>
                        </a:rPr>
                        <a:t>0.1</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Macro F1 score</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0.8408</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Merriweather"/>
                          <a:ea typeface="Merriweather"/>
                          <a:cs typeface="Merriweather"/>
                          <a:sym typeface="Merriweather"/>
                        </a:rPr>
                        <a:t>0.023</a:t>
                      </a:r>
                      <a:endParaRPr>
                        <a:latin typeface="Merriweather"/>
                        <a:ea typeface="Merriweather"/>
                        <a:cs typeface="Merriweather"/>
                        <a:sym typeface="Merriweather"/>
                      </a:endParaRPr>
                    </a:p>
                  </a:txBody>
                  <a:tcPr marT="91425" marB="91425" marR="91425" marL="91425"/>
                </a:tc>
              </a:tr>
            </a:tbl>
          </a:graphicData>
        </a:graphic>
      </p:graphicFrame>
      <p:sp>
        <p:nvSpPr>
          <p:cNvPr id="660" name="Google Shape;660;p63"/>
          <p:cNvSpPr txBox="1"/>
          <p:nvPr/>
        </p:nvSpPr>
        <p:spPr>
          <a:xfrm>
            <a:off x="953400" y="1380388"/>
            <a:ext cx="828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VNCT - 10</a:t>
            </a:r>
            <a:endParaRPr b="1"/>
          </a:p>
        </p:txBody>
      </p:sp>
      <p:sp>
        <p:nvSpPr>
          <p:cNvPr id="661" name="Google Shape;661;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2" name="Google Shape;662;p63"/>
          <p:cNvSpPr txBox="1"/>
          <p:nvPr>
            <p:ph idx="4"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20520094</a:t>
            </a:r>
            <a:endParaRPr b="0"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8"/>
          <p:cNvSpPr txBox="1"/>
          <p:nvPr>
            <p:ph type="ctrTitle"/>
          </p:nvPr>
        </p:nvSpPr>
        <p:spPr>
          <a:xfrm>
            <a:off x="1597800" y="487650"/>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Phân loại văn bản</a:t>
            </a:r>
            <a:endParaRPr/>
          </a:p>
        </p:txBody>
      </p:sp>
      <p:sp>
        <p:nvSpPr>
          <p:cNvPr id="276" name="Google Shape;276;p28"/>
          <p:cNvSpPr txBox="1"/>
          <p:nvPr>
            <p:ph idx="4" type="body"/>
          </p:nvPr>
        </p:nvSpPr>
        <p:spPr>
          <a:xfrm>
            <a:off x="720000" y="2148100"/>
            <a:ext cx="4371300" cy="2571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Phân loại văn bản là quá trình gán nhãn các văn bản vào các mục được xác định trước</a:t>
            </a:r>
            <a:endParaRPr/>
          </a:p>
          <a:p>
            <a:pPr indent="0" lvl="0" marL="0" rtl="0" algn="l">
              <a:spcBef>
                <a:spcPts val="1600"/>
              </a:spcBef>
              <a:spcAft>
                <a:spcPts val="0"/>
              </a:spcAft>
              <a:buNone/>
            </a:pPr>
            <a:r>
              <a:rPr lang="en"/>
              <a:t>Các bài toán phân loại văn bản kinh điển:</a:t>
            </a:r>
            <a:endParaRPr/>
          </a:p>
          <a:p>
            <a:pPr indent="0" lvl="0" marL="0" rtl="0" algn="l">
              <a:spcBef>
                <a:spcPts val="1600"/>
              </a:spcBef>
              <a:spcAft>
                <a:spcPts val="0"/>
              </a:spcAft>
              <a:buNone/>
            </a:pPr>
            <a:r>
              <a:rPr lang="en">
                <a:solidFill>
                  <a:schemeClr val="dk1"/>
                </a:solidFill>
              </a:rPr>
              <a:t>● Phân loại cảm xúc (Sentiment Classification)</a:t>
            </a:r>
            <a:endParaRPr>
              <a:solidFill>
                <a:schemeClr val="dk1"/>
              </a:solidFill>
            </a:endParaRPr>
          </a:p>
          <a:p>
            <a:pPr indent="0" lvl="0" marL="0" rtl="0" algn="l">
              <a:spcBef>
                <a:spcPts val="1600"/>
              </a:spcBef>
              <a:spcAft>
                <a:spcPts val="0"/>
              </a:spcAft>
              <a:buNone/>
            </a:pPr>
            <a:r>
              <a:rPr lang="en">
                <a:solidFill>
                  <a:schemeClr val="dk1"/>
                </a:solidFill>
              </a:rPr>
              <a:t>● Phân loại thư rác (Spam Email Detection)</a:t>
            </a:r>
            <a:endParaRPr>
              <a:solidFill>
                <a:schemeClr val="dk1"/>
              </a:solidFill>
            </a:endParaRPr>
          </a:p>
          <a:p>
            <a:pPr indent="0" lvl="0" marL="0" rtl="0" algn="l">
              <a:spcBef>
                <a:spcPts val="1600"/>
              </a:spcBef>
              <a:spcAft>
                <a:spcPts val="1600"/>
              </a:spcAft>
              <a:buNone/>
            </a:pPr>
            <a:r>
              <a:rPr lang="en">
                <a:solidFill>
                  <a:schemeClr val="dk1"/>
                </a:solidFill>
              </a:rPr>
              <a:t>● Phân loại tính khẩn cấp (Urgency Classification)</a:t>
            </a:r>
            <a:endParaRPr/>
          </a:p>
        </p:txBody>
      </p:sp>
      <p:sp>
        <p:nvSpPr>
          <p:cNvPr id="277" name="Google Shape;277;p28"/>
          <p:cNvSpPr txBox="1"/>
          <p:nvPr>
            <p:ph idx="5" type="subTitle"/>
          </p:nvPr>
        </p:nvSpPr>
        <p:spPr>
          <a:xfrm>
            <a:off x="720000" y="1788624"/>
            <a:ext cx="4176000" cy="31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Phân loại văn bản là gì?</a:t>
            </a:r>
            <a:endParaRPr/>
          </a:p>
        </p:txBody>
      </p:sp>
      <p:pic>
        <p:nvPicPr>
          <p:cNvPr id="278" name="Google Shape;278;p28"/>
          <p:cNvPicPr preferRelativeResize="0"/>
          <p:nvPr/>
        </p:nvPicPr>
        <p:blipFill>
          <a:blip r:embed="rId3">
            <a:alphaModFix/>
          </a:blip>
          <a:stretch>
            <a:fillRect/>
          </a:stretch>
        </p:blipFill>
        <p:spPr>
          <a:xfrm>
            <a:off x="5167525" y="1788625"/>
            <a:ext cx="3723707" cy="2605825"/>
          </a:xfrm>
          <a:prstGeom prst="rect">
            <a:avLst/>
          </a:prstGeom>
          <a:noFill/>
          <a:ln>
            <a:noFill/>
          </a:ln>
        </p:spPr>
      </p:pic>
      <p:sp>
        <p:nvSpPr>
          <p:cNvPr id="279" name="Google Shape;279;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0" name="Google Shape;280;p28"/>
          <p:cNvSpPr txBox="1"/>
          <p:nvPr>
            <p:ph idx="1" type="subTitle"/>
          </p:nvPr>
        </p:nvSpPr>
        <p:spPr>
          <a:xfrm>
            <a:off x="720000" y="1043500"/>
            <a:ext cx="1540800" cy="174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200"/>
              <a:t>Tuesday 20/12/2022</a:t>
            </a:r>
            <a:endParaRPr sz="1200"/>
          </a:p>
        </p:txBody>
      </p:sp>
      <p:sp>
        <p:nvSpPr>
          <p:cNvPr id="281" name="Google Shape;281;p28"/>
          <p:cNvSpPr txBox="1"/>
          <p:nvPr>
            <p:ph idx="2"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a:t>
            </a:r>
            <a:r>
              <a:rPr lang="en" sz="1200"/>
              <a:t>0070</a:t>
            </a:r>
            <a:endParaRPr b="0" sz="1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64"/>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TF-IDF + BiLSTM</a:t>
            </a:r>
            <a:endParaRPr/>
          </a:p>
        </p:txBody>
      </p:sp>
      <p:sp>
        <p:nvSpPr>
          <p:cNvPr id="668" name="Google Shape;668;p64"/>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graphicFrame>
        <p:nvGraphicFramePr>
          <p:cNvPr id="669" name="Google Shape;669;p64"/>
          <p:cNvGraphicFramePr/>
          <p:nvPr/>
        </p:nvGraphicFramePr>
        <p:xfrm>
          <a:off x="961075" y="2095870"/>
          <a:ext cx="3000000" cy="3000000"/>
        </p:xfrm>
        <a:graphic>
          <a:graphicData uri="http://schemas.openxmlformats.org/drawingml/2006/table">
            <a:tbl>
              <a:tblPr>
                <a:noFill/>
                <a:tableStyleId>{CB2321EB-22B5-45E6-8DA8-624A58DE62B1}</a:tableStyleId>
              </a:tblPr>
              <a:tblGrid>
                <a:gridCol w="2555850"/>
                <a:gridCol w="2555850"/>
                <a:gridCol w="2555850"/>
              </a:tblGrid>
              <a:tr h="340875">
                <a:tc>
                  <a:txBody>
                    <a:bodyPr/>
                    <a:lstStyle/>
                    <a:p>
                      <a:pPr indent="0" lvl="0" marL="0" rtl="0" algn="l">
                        <a:spcBef>
                          <a:spcPts val="0"/>
                        </a:spcBef>
                        <a:spcAft>
                          <a:spcPts val="0"/>
                        </a:spcAft>
                        <a:buNone/>
                      </a:pPr>
                      <a:r>
                        <a:rPr b="1" lang="en">
                          <a:latin typeface="Merriweather"/>
                          <a:ea typeface="Merriweather"/>
                          <a:cs typeface="Merriweather"/>
                          <a:sym typeface="Merriweather"/>
                        </a:rPr>
                        <a:t>Optimizer</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en">
                          <a:latin typeface="Merriweather"/>
                          <a:ea typeface="Merriweather"/>
                          <a:cs typeface="Merriweather"/>
                          <a:sym typeface="Merriweather"/>
                        </a:rPr>
                        <a:t>Adam</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en">
                          <a:latin typeface="Merriweather"/>
                          <a:ea typeface="Merriweather"/>
                          <a:cs typeface="Merriweather"/>
                          <a:sym typeface="Merriweather"/>
                        </a:rPr>
                        <a:t>SGD</a:t>
                      </a:r>
                      <a:endParaRPr b="1">
                        <a:latin typeface="Merriweather"/>
                        <a:ea typeface="Merriweather"/>
                        <a:cs typeface="Merriweather"/>
                        <a:sym typeface="Merriweather"/>
                      </a:endParaRPr>
                    </a:p>
                  </a:txBody>
                  <a:tcPr marT="91425" marB="91425" marR="91425" marL="91425"/>
                </a:tc>
              </a:tr>
              <a:tr h="356575">
                <a:tc>
                  <a:txBody>
                    <a:bodyPr/>
                    <a:lstStyle/>
                    <a:p>
                      <a:pPr indent="0" lvl="0" marL="0" rtl="0" algn="l">
                        <a:spcBef>
                          <a:spcPts val="0"/>
                        </a:spcBef>
                        <a:spcAft>
                          <a:spcPts val="0"/>
                        </a:spcAft>
                        <a:buNone/>
                      </a:pPr>
                      <a:r>
                        <a:rPr lang="en">
                          <a:latin typeface="Merriweather"/>
                          <a:ea typeface="Merriweather"/>
                          <a:cs typeface="Merriweather"/>
                          <a:sym typeface="Merriweather"/>
                        </a:rPr>
                        <a:t>Micro precision</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0.8217</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0.1212</a:t>
                      </a:r>
                      <a:endParaRPr>
                        <a:latin typeface="Merriweather"/>
                        <a:ea typeface="Merriweather"/>
                        <a:cs typeface="Merriweather"/>
                        <a:sym typeface="Merriweather"/>
                      </a:endParaRPr>
                    </a:p>
                  </a:txBody>
                  <a:tcPr marT="91425" marB="91425" marR="91425" marL="91425"/>
                </a:tc>
              </a:tr>
              <a:tr h="381800">
                <a:tc>
                  <a:txBody>
                    <a:bodyPr/>
                    <a:lstStyle/>
                    <a:p>
                      <a:pPr indent="0" lvl="0" marL="0" rtl="0" algn="l">
                        <a:spcBef>
                          <a:spcPts val="0"/>
                        </a:spcBef>
                        <a:spcAft>
                          <a:spcPts val="0"/>
                        </a:spcAft>
                        <a:buNone/>
                      </a:pPr>
                      <a:r>
                        <a:rPr lang="en">
                          <a:latin typeface="Merriweather"/>
                          <a:ea typeface="Merriweather"/>
                          <a:cs typeface="Merriweather"/>
                          <a:sym typeface="Merriweather"/>
                        </a:rPr>
                        <a:t>Micro recall</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0.8217</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0.1212</a:t>
                      </a:r>
                      <a:endParaRPr>
                        <a:latin typeface="Merriweather"/>
                        <a:ea typeface="Merriweather"/>
                        <a:cs typeface="Merriweather"/>
                        <a:sym typeface="Merriweather"/>
                      </a:endParaRPr>
                    </a:p>
                  </a:txBody>
                  <a:tcPr marT="91425" marB="91425" marR="91425" marL="91425"/>
                </a:tc>
              </a:tr>
              <a:tr h="381800">
                <a:tc>
                  <a:txBody>
                    <a:bodyPr/>
                    <a:lstStyle/>
                    <a:p>
                      <a:pPr indent="0" lvl="0" marL="0" rtl="0" algn="l">
                        <a:spcBef>
                          <a:spcPts val="0"/>
                        </a:spcBef>
                        <a:spcAft>
                          <a:spcPts val="0"/>
                        </a:spcAft>
                        <a:buNone/>
                      </a:pPr>
                      <a:r>
                        <a:rPr lang="en">
                          <a:latin typeface="Merriweather"/>
                          <a:ea typeface="Merriweather"/>
                          <a:cs typeface="Merriweather"/>
                          <a:sym typeface="Merriweather"/>
                        </a:rPr>
                        <a:t>Micro F1 score</a:t>
                      </a:r>
                      <a:endParaRPr>
                        <a:latin typeface="Merriweather"/>
                        <a:ea typeface="Merriweather"/>
                        <a:cs typeface="Merriweather"/>
                        <a:sym typeface="Merriweathe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0.8217</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0.1212</a:t>
                      </a:r>
                      <a:endParaRPr>
                        <a:latin typeface="Merriweather"/>
                        <a:ea typeface="Merriweather"/>
                        <a:cs typeface="Merriweather"/>
                        <a:sym typeface="Merriweather"/>
                      </a:endParaRPr>
                    </a:p>
                  </a:txBody>
                  <a:tcPr marT="91425" marB="91425" marR="91425" marL="91425"/>
                </a:tc>
              </a:tr>
              <a:tr h="381800">
                <a:tc>
                  <a:txBody>
                    <a:bodyPr/>
                    <a:lstStyle/>
                    <a:p>
                      <a:pPr indent="0" lvl="0" marL="0" rtl="0" algn="l">
                        <a:spcBef>
                          <a:spcPts val="0"/>
                        </a:spcBef>
                        <a:spcAft>
                          <a:spcPts val="0"/>
                        </a:spcAft>
                        <a:buNone/>
                      </a:pPr>
                      <a:r>
                        <a:rPr lang="en">
                          <a:latin typeface="Merriweather"/>
                          <a:ea typeface="Merriweather"/>
                          <a:cs typeface="Merriweather"/>
                          <a:sym typeface="Merriweather"/>
                        </a:rPr>
                        <a:t>Macro precision</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0.805</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Merriweather"/>
                          <a:ea typeface="Merriweather"/>
                          <a:cs typeface="Merriweather"/>
                          <a:sym typeface="Merriweather"/>
                        </a:rPr>
                        <a:t>0.0044</a:t>
                      </a:r>
                      <a:endParaRPr>
                        <a:latin typeface="Merriweather"/>
                        <a:ea typeface="Merriweather"/>
                        <a:cs typeface="Merriweather"/>
                        <a:sym typeface="Merriweather"/>
                      </a:endParaRPr>
                    </a:p>
                  </a:txBody>
                  <a:tcPr marT="91425" marB="91425" marR="91425" marL="91425"/>
                </a:tc>
              </a:tr>
              <a:tr h="381800">
                <a:tc>
                  <a:txBody>
                    <a:bodyPr/>
                    <a:lstStyle/>
                    <a:p>
                      <a:pPr indent="0" lvl="0" marL="0" rtl="0" algn="l">
                        <a:spcBef>
                          <a:spcPts val="0"/>
                        </a:spcBef>
                        <a:spcAft>
                          <a:spcPts val="0"/>
                        </a:spcAft>
                        <a:buNone/>
                      </a:pPr>
                      <a:r>
                        <a:rPr lang="en">
                          <a:latin typeface="Merriweather"/>
                          <a:ea typeface="Merriweather"/>
                          <a:cs typeface="Merriweather"/>
                          <a:sym typeface="Merriweather"/>
                        </a:rPr>
                        <a:t>Macro recall</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0.7889</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Merriweather"/>
                          <a:ea typeface="Merriweather"/>
                          <a:cs typeface="Merriweather"/>
                          <a:sym typeface="Merriweather"/>
                        </a:rPr>
                        <a:t>0.037</a:t>
                      </a:r>
                      <a:endParaRPr>
                        <a:latin typeface="Merriweather"/>
                        <a:ea typeface="Merriweather"/>
                        <a:cs typeface="Merriweather"/>
                        <a:sym typeface="Merriweather"/>
                      </a:endParaRPr>
                    </a:p>
                  </a:txBody>
                  <a:tcPr marT="91425" marB="91425" marR="91425" marL="91425"/>
                </a:tc>
              </a:tr>
              <a:tr h="381800">
                <a:tc>
                  <a:txBody>
                    <a:bodyPr/>
                    <a:lstStyle/>
                    <a:p>
                      <a:pPr indent="0" lvl="0" marL="0" rtl="0" algn="l">
                        <a:spcBef>
                          <a:spcPts val="0"/>
                        </a:spcBef>
                        <a:spcAft>
                          <a:spcPts val="0"/>
                        </a:spcAft>
                        <a:buNone/>
                      </a:pPr>
                      <a:r>
                        <a:rPr lang="en">
                          <a:latin typeface="Merriweather"/>
                          <a:ea typeface="Merriweather"/>
                          <a:cs typeface="Merriweather"/>
                          <a:sym typeface="Merriweather"/>
                        </a:rPr>
                        <a:t>Macro F1 score</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0.7897</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Merriweather"/>
                          <a:ea typeface="Merriweather"/>
                          <a:cs typeface="Merriweather"/>
                          <a:sym typeface="Merriweather"/>
                        </a:rPr>
                        <a:t>0.008</a:t>
                      </a:r>
                      <a:endParaRPr>
                        <a:latin typeface="Merriweather"/>
                        <a:ea typeface="Merriweather"/>
                        <a:cs typeface="Merriweather"/>
                        <a:sym typeface="Merriweather"/>
                      </a:endParaRPr>
                    </a:p>
                  </a:txBody>
                  <a:tcPr marT="91425" marB="91425" marR="91425" marL="91425"/>
                </a:tc>
              </a:tr>
            </a:tbl>
          </a:graphicData>
        </a:graphic>
      </p:graphicFrame>
      <p:sp>
        <p:nvSpPr>
          <p:cNvPr id="670" name="Google Shape;670;p64"/>
          <p:cNvSpPr txBox="1"/>
          <p:nvPr/>
        </p:nvSpPr>
        <p:spPr>
          <a:xfrm>
            <a:off x="895675" y="1456888"/>
            <a:ext cx="170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VNCT - 27</a:t>
            </a:r>
            <a:endParaRPr b="1"/>
          </a:p>
        </p:txBody>
      </p:sp>
      <p:sp>
        <p:nvSpPr>
          <p:cNvPr id="671" name="Google Shape;671;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2" name="Google Shape;672;p64"/>
          <p:cNvSpPr txBox="1"/>
          <p:nvPr>
            <p:ph idx="4"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20520094</a:t>
            </a:r>
            <a:endParaRPr b="0" sz="1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65"/>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Doc2Vec + LSTM</a:t>
            </a:r>
            <a:endParaRPr/>
          </a:p>
        </p:txBody>
      </p:sp>
      <p:sp>
        <p:nvSpPr>
          <p:cNvPr id="678" name="Google Shape;678;p65"/>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679" name="Google Shape;679;p65"/>
          <p:cNvSpPr txBox="1"/>
          <p:nvPr/>
        </p:nvSpPr>
        <p:spPr>
          <a:xfrm>
            <a:off x="561500" y="1463950"/>
            <a:ext cx="79245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Merriweather"/>
                <a:ea typeface="Merriweather"/>
                <a:cs typeface="Merriweather"/>
                <a:sym typeface="Merriweather"/>
              </a:rPr>
              <a:t>Doc2Vec là  </a:t>
            </a:r>
            <a:r>
              <a:rPr lang="en">
                <a:latin typeface="Merriweather"/>
                <a:ea typeface="Merriweather"/>
                <a:cs typeface="Merriweather"/>
                <a:sym typeface="Merriweather"/>
              </a:rPr>
              <a:t>phương pháp</a:t>
            </a:r>
            <a:r>
              <a:rPr lang="en">
                <a:latin typeface="Merriweather"/>
                <a:ea typeface="Merriweather"/>
                <a:cs typeface="Merriweather"/>
                <a:sym typeface="Merriweather"/>
              </a:rPr>
              <a:t> giúp chuyển đổi dữ liệu dạng text theo cấp tài liệu/văn bản sang vector giúp máy tính có hiểu hiểu được.</a:t>
            </a:r>
            <a:endParaRPr>
              <a:latin typeface="Merriweather"/>
              <a:ea typeface="Merriweather"/>
              <a:cs typeface="Merriweather"/>
              <a:sym typeface="Merriweather"/>
            </a:endParaRPr>
          </a:p>
        </p:txBody>
      </p:sp>
      <p:sp>
        <p:nvSpPr>
          <p:cNvPr id="680" name="Google Shape;680;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1" name="Google Shape;681;p65"/>
          <p:cNvSpPr txBox="1"/>
          <p:nvPr>
            <p:ph idx="4"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20520073</a:t>
            </a:r>
            <a:endParaRPr b="0" sz="1200"/>
          </a:p>
        </p:txBody>
      </p:sp>
      <p:pic>
        <p:nvPicPr>
          <p:cNvPr id="682" name="Google Shape;682;p65"/>
          <p:cNvPicPr preferRelativeResize="0"/>
          <p:nvPr/>
        </p:nvPicPr>
        <p:blipFill>
          <a:blip r:embed="rId3">
            <a:alphaModFix/>
          </a:blip>
          <a:stretch>
            <a:fillRect/>
          </a:stretch>
        </p:blipFill>
        <p:spPr>
          <a:xfrm>
            <a:off x="2011925" y="2111950"/>
            <a:ext cx="5120174" cy="29143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66"/>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Doc2Vec + LSTM</a:t>
            </a:r>
            <a:endParaRPr/>
          </a:p>
        </p:txBody>
      </p:sp>
      <p:sp>
        <p:nvSpPr>
          <p:cNvPr id="688" name="Google Shape;688;p66"/>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689" name="Google Shape;689;p66"/>
          <p:cNvSpPr txBox="1"/>
          <p:nvPr/>
        </p:nvSpPr>
        <p:spPr>
          <a:xfrm>
            <a:off x="561500" y="1463950"/>
            <a:ext cx="7924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Merriweather"/>
                <a:ea typeface="Merriweather"/>
                <a:cs typeface="Merriweather"/>
                <a:sym typeface="Merriweather"/>
              </a:rPr>
              <a:t> </a:t>
            </a:r>
            <a:r>
              <a:rPr b="1" lang="en">
                <a:latin typeface="Merriweather"/>
                <a:ea typeface="Merriweather"/>
                <a:cs typeface="Merriweather"/>
                <a:sym typeface="Merriweather"/>
              </a:rPr>
              <a:t> PV-DM: Distributed Memory </a:t>
            </a:r>
            <a:endParaRPr b="1">
              <a:latin typeface="Merriweather"/>
              <a:ea typeface="Merriweather"/>
              <a:cs typeface="Merriweather"/>
              <a:sym typeface="Merriweather"/>
            </a:endParaRPr>
          </a:p>
        </p:txBody>
      </p:sp>
      <p:sp>
        <p:nvSpPr>
          <p:cNvPr id="690" name="Google Shape;690;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1" name="Google Shape;691;p66"/>
          <p:cNvSpPr txBox="1"/>
          <p:nvPr>
            <p:ph idx="4"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20520073</a:t>
            </a:r>
            <a:endParaRPr b="0" sz="1200"/>
          </a:p>
        </p:txBody>
      </p:sp>
      <p:pic>
        <p:nvPicPr>
          <p:cNvPr id="692" name="Google Shape;692;p66"/>
          <p:cNvPicPr preferRelativeResize="0"/>
          <p:nvPr/>
        </p:nvPicPr>
        <p:blipFill>
          <a:blip r:embed="rId3">
            <a:alphaModFix/>
          </a:blip>
          <a:stretch>
            <a:fillRect/>
          </a:stretch>
        </p:blipFill>
        <p:spPr>
          <a:xfrm>
            <a:off x="2011550" y="2111950"/>
            <a:ext cx="4851245" cy="27267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67"/>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Doc2Vec + LSTM</a:t>
            </a:r>
            <a:endParaRPr/>
          </a:p>
        </p:txBody>
      </p:sp>
      <p:sp>
        <p:nvSpPr>
          <p:cNvPr id="698" name="Google Shape;698;p67"/>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699" name="Google Shape;699;p67"/>
          <p:cNvSpPr txBox="1"/>
          <p:nvPr/>
        </p:nvSpPr>
        <p:spPr>
          <a:xfrm>
            <a:off x="561500" y="1463950"/>
            <a:ext cx="7924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Merriweather"/>
                <a:ea typeface="Merriweather"/>
                <a:cs typeface="Merriweather"/>
                <a:sym typeface="Merriweather"/>
              </a:rPr>
              <a:t> </a:t>
            </a:r>
            <a:r>
              <a:rPr b="1" lang="en">
                <a:latin typeface="Merriweather"/>
                <a:ea typeface="Merriweather"/>
                <a:cs typeface="Merriweather"/>
                <a:sym typeface="Merriweather"/>
              </a:rPr>
              <a:t> PV-DBOW: D</a:t>
            </a:r>
            <a:r>
              <a:rPr b="1" lang="en">
                <a:latin typeface="Merriweather"/>
                <a:ea typeface="Merriweather"/>
                <a:cs typeface="Merriweather"/>
                <a:sym typeface="Merriweather"/>
              </a:rPr>
              <a:t>istributed Bag Of Words</a:t>
            </a:r>
            <a:r>
              <a:rPr b="1" lang="en">
                <a:latin typeface="Merriweather"/>
                <a:ea typeface="Merriweather"/>
                <a:cs typeface="Merriweather"/>
                <a:sym typeface="Merriweather"/>
              </a:rPr>
              <a:t> </a:t>
            </a:r>
            <a:endParaRPr b="1">
              <a:latin typeface="Merriweather"/>
              <a:ea typeface="Merriweather"/>
              <a:cs typeface="Merriweather"/>
              <a:sym typeface="Merriweather"/>
            </a:endParaRPr>
          </a:p>
        </p:txBody>
      </p:sp>
      <p:sp>
        <p:nvSpPr>
          <p:cNvPr id="700" name="Google Shape;700;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1" name="Google Shape;701;p67"/>
          <p:cNvSpPr txBox="1"/>
          <p:nvPr>
            <p:ph idx="4"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20520073</a:t>
            </a:r>
            <a:endParaRPr b="0" sz="1200"/>
          </a:p>
        </p:txBody>
      </p:sp>
      <p:pic>
        <p:nvPicPr>
          <p:cNvPr id="702" name="Google Shape;702;p67"/>
          <p:cNvPicPr preferRelativeResize="0"/>
          <p:nvPr/>
        </p:nvPicPr>
        <p:blipFill>
          <a:blip r:embed="rId3">
            <a:alphaModFix/>
          </a:blip>
          <a:stretch>
            <a:fillRect/>
          </a:stretch>
        </p:blipFill>
        <p:spPr>
          <a:xfrm>
            <a:off x="2382738" y="2001350"/>
            <a:ext cx="4378537" cy="29745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68"/>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Doc2Vec + LSTM</a:t>
            </a:r>
            <a:endParaRPr/>
          </a:p>
        </p:txBody>
      </p:sp>
      <p:sp>
        <p:nvSpPr>
          <p:cNvPr id="708" name="Google Shape;708;p68"/>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709" name="Google Shape;709;p68"/>
          <p:cNvSpPr txBox="1"/>
          <p:nvPr/>
        </p:nvSpPr>
        <p:spPr>
          <a:xfrm>
            <a:off x="561500" y="1463950"/>
            <a:ext cx="79245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Sử dụng Doc2Vec để embedding dữ liệu đầu vào</a:t>
            </a:r>
            <a:endParaRPr>
              <a:solidFill>
                <a:schemeClr val="dk1"/>
              </a:solidFill>
              <a:latin typeface="Merriweather"/>
              <a:ea typeface="Merriweather"/>
              <a:cs typeface="Merriweather"/>
              <a:sym typeface="Merriweather"/>
            </a:endParaRPr>
          </a:p>
          <a:p>
            <a:pPr indent="-317500" lvl="0" marL="457200" rtl="0" algn="l">
              <a:lnSpc>
                <a:spcPct val="115000"/>
              </a:lnSpc>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Tuning learning rate bằng Learning Rate Schedule với Linear Decay</a:t>
            </a:r>
            <a:endParaRPr>
              <a:solidFill>
                <a:schemeClr val="dk1"/>
              </a:solidFill>
              <a:latin typeface="Merriweather"/>
              <a:ea typeface="Merriweather"/>
              <a:cs typeface="Merriweather"/>
              <a:sym typeface="Merriweather"/>
            </a:endParaRPr>
          </a:p>
          <a:p>
            <a:pPr indent="-317500" lvl="0" marL="457200" rtl="0" algn="l">
              <a:lnSpc>
                <a:spcPct val="115000"/>
              </a:lnSpc>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Tuning epoch bằng Early Stopping</a:t>
            </a:r>
            <a:endParaRPr>
              <a:solidFill>
                <a:schemeClr val="dk1"/>
              </a:solidFill>
              <a:latin typeface="Merriweather"/>
              <a:ea typeface="Merriweather"/>
              <a:cs typeface="Merriweather"/>
              <a:sym typeface="Merriweather"/>
            </a:endParaRPr>
          </a:p>
          <a:p>
            <a:pPr indent="-317500" lvl="0" marL="457200" rtl="0" algn="l">
              <a:lnSpc>
                <a:spcPct val="115000"/>
              </a:lnSpc>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Tuning optimizer giữa Adam và SGD</a:t>
            </a:r>
            <a:endParaRPr>
              <a:latin typeface="Merriweather"/>
              <a:ea typeface="Merriweather"/>
              <a:cs typeface="Merriweather"/>
              <a:sym typeface="Merriweather"/>
            </a:endParaRPr>
          </a:p>
        </p:txBody>
      </p:sp>
      <p:sp>
        <p:nvSpPr>
          <p:cNvPr id="710" name="Google Shape;710;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1" name="Google Shape;711;p68"/>
          <p:cNvSpPr txBox="1"/>
          <p:nvPr>
            <p:ph idx="4"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20520073</a:t>
            </a:r>
            <a:endParaRPr b="0" sz="12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69"/>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Doc2Vec + LSTM </a:t>
            </a:r>
            <a:endParaRPr/>
          </a:p>
        </p:txBody>
      </p:sp>
      <p:sp>
        <p:nvSpPr>
          <p:cNvPr id="717" name="Google Shape;717;p69"/>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718" name="Google Shape;718;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9" name="Google Shape;719;p69"/>
          <p:cNvSpPr txBox="1"/>
          <p:nvPr>
            <p:ph idx="4"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20520073</a:t>
            </a:r>
            <a:endParaRPr b="0" sz="1200"/>
          </a:p>
        </p:txBody>
      </p:sp>
      <p:graphicFrame>
        <p:nvGraphicFramePr>
          <p:cNvPr id="720" name="Google Shape;720;p69"/>
          <p:cNvGraphicFramePr/>
          <p:nvPr/>
        </p:nvGraphicFramePr>
        <p:xfrm>
          <a:off x="911250" y="1709705"/>
          <a:ext cx="3000000" cy="3000000"/>
        </p:xfrm>
        <a:graphic>
          <a:graphicData uri="http://schemas.openxmlformats.org/drawingml/2006/table">
            <a:tbl>
              <a:tblPr>
                <a:noFill/>
                <a:tableStyleId>{CB2321EB-22B5-45E6-8DA8-624A58DE62B1}</a:tableStyleId>
              </a:tblPr>
              <a:tblGrid>
                <a:gridCol w="2367625"/>
                <a:gridCol w="2367625"/>
                <a:gridCol w="2367625"/>
              </a:tblGrid>
              <a:tr h="372025">
                <a:tc>
                  <a:txBody>
                    <a:bodyPr/>
                    <a:lstStyle/>
                    <a:p>
                      <a:pPr indent="0" lvl="0" marL="0" rtl="0" algn="l">
                        <a:spcBef>
                          <a:spcPts val="0"/>
                        </a:spcBef>
                        <a:spcAft>
                          <a:spcPts val="0"/>
                        </a:spcAft>
                        <a:buNone/>
                      </a:pPr>
                      <a:r>
                        <a:t/>
                      </a:r>
                      <a:endParaRPr>
                        <a:solidFill>
                          <a:srgbClr val="24292E"/>
                        </a:solidFill>
                        <a:highlight>
                          <a:srgbClr val="F1F2F3"/>
                        </a:highlight>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VNCT10</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VNCT27</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Accuracy</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0.8471</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0.7667</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Micro Precision</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0.8471</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0.7667</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Macro Precision</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0.8200</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0.7332</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Micro Recall</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0.8471</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0.7667</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Macro Recall</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0.8185</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0.7084</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Micro F1</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0.8471</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0.7667</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Macro F1</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0.8169</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0.7165</a:t>
                      </a:r>
                      <a:endParaRPr>
                        <a:latin typeface="Merriweather"/>
                        <a:ea typeface="Merriweather"/>
                        <a:cs typeface="Merriweather"/>
                        <a:sym typeface="Merriweather"/>
                      </a:endParaRPr>
                    </a:p>
                  </a:txBody>
                  <a:tcPr marT="91425" marB="91425" marR="91425" marL="91425"/>
                </a:tc>
              </a:tr>
            </a:tbl>
          </a:graphicData>
        </a:graphic>
      </p:graphicFrame>
      <p:sp>
        <p:nvSpPr>
          <p:cNvPr id="721" name="Google Shape;721;p6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22" name="Google Shape;722;p6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23" name="Google Shape;723;p69"/>
          <p:cNvSpPr txBox="1"/>
          <p:nvPr/>
        </p:nvSpPr>
        <p:spPr>
          <a:xfrm>
            <a:off x="911250" y="1217650"/>
            <a:ext cx="7102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Merriweather"/>
                <a:ea typeface="Merriweather"/>
                <a:cs typeface="Merriweather"/>
                <a:sym typeface="Merriweather"/>
              </a:rPr>
              <a:t>Adam - Learning rate: 0.001 - Epochs: 15</a:t>
            </a:r>
            <a:endParaRPr b="1">
              <a:solidFill>
                <a:schemeClr val="dk1"/>
              </a:solidFill>
              <a:latin typeface="Merriweather"/>
              <a:ea typeface="Merriweather"/>
              <a:cs typeface="Merriweather"/>
              <a:sym typeface="Merriweathe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70"/>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Doc2Vec + LSTM </a:t>
            </a:r>
            <a:endParaRPr/>
          </a:p>
        </p:txBody>
      </p:sp>
      <p:sp>
        <p:nvSpPr>
          <p:cNvPr id="729" name="Google Shape;729;p70"/>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730" name="Google Shape;730;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1" name="Google Shape;731;p70"/>
          <p:cNvSpPr txBox="1"/>
          <p:nvPr>
            <p:ph idx="4"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20520073</a:t>
            </a:r>
            <a:endParaRPr b="0" sz="1200"/>
          </a:p>
        </p:txBody>
      </p:sp>
      <p:graphicFrame>
        <p:nvGraphicFramePr>
          <p:cNvPr id="732" name="Google Shape;732;p70"/>
          <p:cNvGraphicFramePr/>
          <p:nvPr/>
        </p:nvGraphicFramePr>
        <p:xfrm>
          <a:off x="911250" y="1709705"/>
          <a:ext cx="3000000" cy="3000000"/>
        </p:xfrm>
        <a:graphic>
          <a:graphicData uri="http://schemas.openxmlformats.org/drawingml/2006/table">
            <a:tbl>
              <a:tblPr>
                <a:noFill/>
                <a:tableStyleId>{CB2321EB-22B5-45E6-8DA8-624A58DE62B1}</a:tableStyleId>
              </a:tblPr>
              <a:tblGrid>
                <a:gridCol w="2367625"/>
                <a:gridCol w="2367625"/>
                <a:gridCol w="2367625"/>
              </a:tblGrid>
              <a:tr h="372025">
                <a:tc>
                  <a:txBody>
                    <a:bodyPr/>
                    <a:lstStyle/>
                    <a:p>
                      <a:pPr indent="0" lvl="0" marL="0" rtl="0" algn="l">
                        <a:spcBef>
                          <a:spcPts val="0"/>
                        </a:spcBef>
                        <a:spcAft>
                          <a:spcPts val="0"/>
                        </a:spcAft>
                        <a:buNone/>
                      </a:pPr>
                      <a:r>
                        <a:t/>
                      </a:r>
                      <a:endParaRPr>
                        <a:solidFill>
                          <a:srgbClr val="24292E"/>
                        </a:solidFill>
                        <a:highlight>
                          <a:srgbClr val="F1F2F3"/>
                        </a:highlight>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VNCT10</a:t>
                      </a:r>
                      <a:endParaRPr>
                        <a:latin typeface="Merriweather"/>
                        <a:ea typeface="Merriweather"/>
                        <a:cs typeface="Merriweather"/>
                        <a:sym typeface="Merriweathe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VNCT27</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Accuracy</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Merriweather"/>
                          <a:ea typeface="Merriweather"/>
                          <a:cs typeface="Merriweather"/>
                          <a:sym typeface="Merriweather"/>
                        </a:rPr>
                        <a:t>0.7140</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0.4976</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Micro Precision</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Merriweather"/>
                          <a:ea typeface="Merriweather"/>
                          <a:cs typeface="Merriweather"/>
                          <a:sym typeface="Merriweather"/>
                        </a:rPr>
                        <a:t>0.7140</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0.4976</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Macro Precision</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Merriweather"/>
                          <a:ea typeface="Merriweather"/>
                          <a:cs typeface="Merriweather"/>
                          <a:sym typeface="Merriweather"/>
                        </a:rPr>
                        <a:t>0.6909</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0.3873</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Micro Recall</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Merriweather"/>
                          <a:ea typeface="Merriweather"/>
                          <a:cs typeface="Merriweather"/>
                          <a:sym typeface="Merriweather"/>
                        </a:rPr>
                        <a:t>0.</a:t>
                      </a:r>
                      <a:r>
                        <a:rPr lang="en">
                          <a:latin typeface="Merriweather"/>
                          <a:ea typeface="Merriweather"/>
                          <a:cs typeface="Merriweather"/>
                          <a:sym typeface="Merriweather"/>
                        </a:rPr>
                        <a:t>7140</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0.4976</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Macro Recall</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Merriweather"/>
                          <a:ea typeface="Merriweather"/>
                          <a:cs typeface="Merriweather"/>
                          <a:sym typeface="Merriweather"/>
                        </a:rPr>
                        <a:t>0.6773</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0.3512</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Micro F1</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Merriweather"/>
                          <a:ea typeface="Merriweather"/>
                          <a:cs typeface="Merriweather"/>
                          <a:sym typeface="Merriweather"/>
                        </a:rPr>
                        <a:t>0.7140</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0.4976</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Macro F1</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0.6800</a:t>
                      </a:r>
                      <a:endParaRPr>
                        <a:latin typeface="Merriweather"/>
                        <a:ea typeface="Merriweather"/>
                        <a:cs typeface="Merriweather"/>
                        <a:sym typeface="Merriweathe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latin typeface="Merriweather"/>
                          <a:ea typeface="Merriweather"/>
                          <a:cs typeface="Merriweather"/>
                          <a:sym typeface="Merriweather"/>
                        </a:rPr>
                        <a:t>0.3284</a:t>
                      </a:r>
                      <a:endParaRPr>
                        <a:latin typeface="Merriweather"/>
                        <a:ea typeface="Merriweather"/>
                        <a:cs typeface="Merriweather"/>
                        <a:sym typeface="Merriweather"/>
                      </a:endParaRPr>
                    </a:p>
                  </a:txBody>
                  <a:tcPr marT="91425" marB="91425" marR="91425" marL="91425"/>
                </a:tc>
              </a:tr>
            </a:tbl>
          </a:graphicData>
        </a:graphic>
      </p:graphicFrame>
      <p:sp>
        <p:nvSpPr>
          <p:cNvPr id="733" name="Google Shape;733;p7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34" name="Google Shape;734;p7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35" name="Google Shape;735;p70"/>
          <p:cNvSpPr txBox="1"/>
          <p:nvPr/>
        </p:nvSpPr>
        <p:spPr>
          <a:xfrm>
            <a:off x="911250" y="1217650"/>
            <a:ext cx="7102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Merriweather"/>
                <a:ea typeface="Merriweather"/>
                <a:cs typeface="Merriweather"/>
                <a:sym typeface="Merriweather"/>
              </a:rPr>
              <a:t>SGD</a:t>
            </a:r>
            <a:r>
              <a:rPr b="1" lang="en">
                <a:solidFill>
                  <a:schemeClr val="dk1"/>
                </a:solidFill>
                <a:latin typeface="Merriweather"/>
                <a:ea typeface="Merriweather"/>
                <a:cs typeface="Merriweather"/>
                <a:sym typeface="Merriweather"/>
              </a:rPr>
              <a:t> - Learning rate: 0.001 - Epochs: 45</a:t>
            </a:r>
            <a:endParaRPr b="1">
              <a:solidFill>
                <a:schemeClr val="dk1"/>
              </a:solidFill>
              <a:latin typeface="Merriweather"/>
              <a:ea typeface="Merriweather"/>
              <a:cs typeface="Merriweather"/>
              <a:sym typeface="Merriweathe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71"/>
          <p:cNvSpPr txBox="1"/>
          <p:nvPr>
            <p:ph type="ctrTitle"/>
          </p:nvPr>
        </p:nvSpPr>
        <p:spPr>
          <a:xfrm>
            <a:off x="1597800" y="487650"/>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GPT</a:t>
            </a:r>
            <a:endParaRPr/>
          </a:p>
        </p:txBody>
      </p:sp>
      <p:sp>
        <p:nvSpPr>
          <p:cNvPr id="741" name="Google Shape;741;p71"/>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742" name="Google Shape;742;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3" name="Google Shape;743;p71"/>
          <p:cNvSpPr txBox="1"/>
          <p:nvPr>
            <p:ph idx="4"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20520070</a:t>
            </a:r>
            <a:endParaRPr b="0" sz="1200"/>
          </a:p>
        </p:txBody>
      </p:sp>
      <p:sp>
        <p:nvSpPr>
          <p:cNvPr id="744" name="Google Shape;744;p71"/>
          <p:cNvSpPr txBox="1"/>
          <p:nvPr>
            <p:ph idx="4294967295" type="body"/>
          </p:nvPr>
        </p:nvSpPr>
        <p:spPr>
          <a:xfrm>
            <a:off x="720000" y="2148093"/>
            <a:ext cx="4176000" cy="2571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GPT là một kiểu mô hình Transformer, tuy nhiên, có một số điểm khác biệt như sau</a:t>
            </a:r>
            <a:endParaRPr/>
          </a:p>
          <a:p>
            <a:pPr indent="0" lvl="0" marL="0" rtl="0" algn="l">
              <a:spcBef>
                <a:spcPts val="1600"/>
              </a:spcBef>
              <a:spcAft>
                <a:spcPts val="0"/>
              </a:spcAft>
              <a:buNone/>
            </a:pPr>
            <a:r>
              <a:rPr lang="en"/>
              <a:t>Như các mô hình transformer sử dụng self-attention, GPT cũng có độ phức tạp bậc 2</a:t>
            </a:r>
            <a:endParaRPr/>
          </a:p>
          <a:p>
            <a:pPr indent="0" lvl="0" marL="0" rtl="0" algn="l">
              <a:spcBef>
                <a:spcPts val="1600"/>
              </a:spcBef>
              <a:spcAft>
                <a:spcPts val="1600"/>
              </a:spcAft>
              <a:buNone/>
            </a:pPr>
            <a:r>
              <a:t/>
            </a:r>
            <a:endParaRPr/>
          </a:p>
        </p:txBody>
      </p:sp>
      <p:pic>
        <p:nvPicPr>
          <p:cNvPr id="745" name="Google Shape;745;p71"/>
          <p:cNvPicPr preferRelativeResize="0"/>
          <p:nvPr/>
        </p:nvPicPr>
        <p:blipFill>
          <a:blip r:embed="rId3">
            <a:alphaModFix/>
          </a:blip>
          <a:stretch>
            <a:fillRect/>
          </a:stretch>
        </p:blipFill>
        <p:spPr>
          <a:xfrm>
            <a:off x="5048400" y="2004475"/>
            <a:ext cx="3419475" cy="2714625"/>
          </a:xfrm>
          <a:prstGeom prst="rect">
            <a:avLst/>
          </a:prstGeom>
          <a:noFill/>
          <a:ln>
            <a:noFill/>
          </a:ln>
        </p:spPr>
      </p:pic>
      <p:pic>
        <p:nvPicPr>
          <p:cNvPr id="746" name="Google Shape;746;p71"/>
          <p:cNvPicPr preferRelativeResize="0"/>
          <p:nvPr/>
        </p:nvPicPr>
        <p:blipFill>
          <a:blip r:embed="rId4">
            <a:alphaModFix/>
          </a:blip>
          <a:stretch>
            <a:fillRect/>
          </a:stretch>
        </p:blipFill>
        <p:spPr>
          <a:xfrm>
            <a:off x="50325" y="3347803"/>
            <a:ext cx="4998074" cy="1402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72"/>
          <p:cNvSpPr txBox="1"/>
          <p:nvPr>
            <p:ph type="ctrTitle"/>
          </p:nvPr>
        </p:nvSpPr>
        <p:spPr>
          <a:xfrm>
            <a:off x="1597800" y="487650"/>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GPT</a:t>
            </a:r>
            <a:endParaRPr/>
          </a:p>
        </p:txBody>
      </p:sp>
      <p:sp>
        <p:nvSpPr>
          <p:cNvPr id="752" name="Google Shape;752;p72"/>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753" name="Google Shape;753;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4" name="Google Shape;754;p72"/>
          <p:cNvSpPr txBox="1"/>
          <p:nvPr>
            <p:ph idx="4"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20520070</a:t>
            </a:r>
            <a:endParaRPr b="0" sz="1200"/>
          </a:p>
        </p:txBody>
      </p:sp>
      <p:pic>
        <p:nvPicPr>
          <p:cNvPr id="755" name="Google Shape;755;p72"/>
          <p:cNvPicPr preferRelativeResize="0"/>
          <p:nvPr/>
        </p:nvPicPr>
        <p:blipFill>
          <a:blip r:embed="rId3">
            <a:alphaModFix/>
          </a:blip>
          <a:stretch>
            <a:fillRect/>
          </a:stretch>
        </p:blipFill>
        <p:spPr>
          <a:xfrm>
            <a:off x="7381450" y="1587550"/>
            <a:ext cx="1724025" cy="3162300"/>
          </a:xfrm>
          <a:prstGeom prst="rect">
            <a:avLst/>
          </a:prstGeom>
          <a:noFill/>
          <a:ln>
            <a:noFill/>
          </a:ln>
        </p:spPr>
      </p:pic>
      <p:pic>
        <p:nvPicPr>
          <p:cNvPr id="756" name="Google Shape;756;p72"/>
          <p:cNvPicPr preferRelativeResize="0"/>
          <p:nvPr/>
        </p:nvPicPr>
        <p:blipFill>
          <a:blip r:embed="rId4">
            <a:alphaModFix/>
          </a:blip>
          <a:stretch>
            <a:fillRect/>
          </a:stretch>
        </p:blipFill>
        <p:spPr>
          <a:xfrm>
            <a:off x="3438250" y="1877162"/>
            <a:ext cx="3943201" cy="2872684"/>
          </a:xfrm>
          <a:prstGeom prst="rect">
            <a:avLst/>
          </a:prstGeom>
          <a:noFill/>
          <a:ln>
            <a:noFill/>
          </a:ln>
        </p:spPr>
      </p:pic>
      <p:sp>
        <p:nvSpPr>
          <p:cNvPr id="757" name="Google Shape;757;p72"/>
          <p:cNvSpPr txBox="1"/>
          <p:nvPr>
            <p:ph idx="4294967295" type="body"/>
          </p:nvPr>
        </p:nvSpPr>
        <p:spPr>
          <a:xfrm>
            <a:off x="720000" y="2148093"/>
            <a:ext cx="4176000" cy="25710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a:t>Mô hình GPT có thể biểu diễn trực quan như sau</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73"/>
          <p:cNvSpPr txBox="1"/>
          <p:nvPr>
            <p:ph type="ctrTitle"/>
          </p:nvPr>
        </p:nvSpPr>
        <p:spPr>
          <a:xfrm>
            <a:off x="1597800" y="487650"/>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GPT</a:t>
            </a:r>
            <a:endParaRPr/>
          </a:p>
        </p:txBody>
      </p:sp>
      <p:sp>
        <p:nvSpPr>
          <p:cNvPr id="763" name="Google Shape;763;p73"/>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764" name="Google Shape;764;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5" name="Google Shape;765;p73"/>
          <p:cNvSpPr txBox="1"/>
          <p:nvPr>
            <p:ph idx="4"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20520070</a:t>
            </a:r>
            <a:endParaRPr b="0" sz="1200"/>
          </a:p>
        </p:txBody>
      </p:sp>
      <p:sp>
        <p:nvSpPr>
          <p:cNvPr id="766" name="Google Shape;766;p73"/>
          <p:cNvSpPr txBox="1"/>
          <p:nvPr>
            <p:ph idx="4294967295" type="body"/>
          </p:nvPr>
        </p:nvSpPr>
        <p:spPr>
          <a:xfrm>
            <a:off x="720000" y="2148093"/>
            <a:ext cx="4176000" cy="2571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Mô hình GPT có thể biểu diễn trực quan như sau</a:t>
            </a:r>
            <a:endParaRPr/>
          </a:p>
          <a:p>
            <a:pPr indent="0" lvl="0" marL="0" rtl="0" algn="l">
              <a:spcBef>
                <a:spcPts val="1600"/>
              </a:spcBef>
              <a:spcAft>
                <a:spcPts val="1600"/>
              </a:spcAft>
              <a:buNone/>
            </a:pPr>
            <a:r>
              <a:rPr lang="en"/>
              <a:t>Cũng như các mô hình NLP khác, các mô hình GPT có rất nhiều tham số và được train với cấu hình như sau</a:t>
            </a:r>
            <a:endParaRPr/>
          </a:p>
        </p:txBody>
      </p:sp>
      <p:pic>
        <p:nvPicPr>
          <p:cNvPr id="767" name="Google Shape;767;p73"/>
          <p:cNvPicPr preferRelativeResize="0"/>
          <p:nvPr/>
        </p:nvPicPr>
        <p:blipFill>
          <a:blip r:embed="rId3">
            <a:alphaModFix/>
          </a:blip>
          <a:stretch>
            <a:fillRect/>
          </a:stretch>
        </p:blipFill>
        <p:spPr>
          <a:xfrm>
            <a:off x="4896000" y="2400200"/>
            <a:ext cx="3943199" cy="18444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9"/>
          <p:cNvSpPr txBox="1"/>
          <p:nvPr>
            <p:ph type="ctrTitle"/>
          </p:nvPr>
        </p:nvSpPr>
        <p:spPr>
          <a:xfrm>
            <a:off x="1597800" y="487650"/>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Phân loại văn bản</a:t>
            </a:r>
            <a:endParaRPr/>
          </a:p>
        </p:txBody>
      </p:sp>
      <p:sp>
        <p:nvSpPr>
          <p:cNvPr id="287" name="Google Shape;287;p29"/>
          <p:cNvSpPr txBox="1"/>
          <p:nvPr>
            <p:ph idx="4" type="body"/>
          </p:nvPr>
        </p:nvSpPr>
        <p:spPr>
          <a:xfrm>
            <a:off x="720000" y="2148093"/>
            <a:ext cx="4176000" cy="2571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Mỗi năm có:</a:t>
            </a:r>
            <a:endParaRPr/>
          </a:p>
          <a:p>
            <a:pPr indent="0" lvl="0" marL="0" rtl="0" algn="l">
              <a:spcBef>
                <a:spcPts val="1600"/>
              </a:spcBef>
              <a:spcAft>
                <a:spcPts val="0"/>
              </a:spcAft>
              <a:buNone/>
            </a:pPr>
            <a:r>
              <a:rPr lang="en">
                <a:solidFill>
                  <a:schemeClr val="dk1"/>
                </a:solidFill>
              </a:rPr>
              <a:t>● 924 triệu bình luận được đăng</a:t>
            </a:r>
            <a:endParaRPr>
              <a:solidFill>
                <a:schemeClr val="dk1"/>
              </a:solidFill>
            </a:endParaRPr>
          </a:p>
          <a:p>
            <a:pPr indent="0" lvl="0" marL="0" rtl="0" algn="l">
              <a:spcBef>
                <a:spcPts val="1600"/>
              </a:spcBef>
              <a:spcAft>
                <a:spcPts val="0"/>
              </a:spcAft>
              <a:buNone/>
            </a:pPr>
            <a:r>
              <a:rPr lang="en">
                <a:solidFill>
                  <a:schemeClr val="dk1"/>
                </a:solidFill>
              </a:rPr>
              <a:t>● 2.5 tỷ bài blog được viết</a:t>
            </a:r>
            <a:endParaRPr>
              <a:solidFill>
                <a:schemeClr val="dk1"/>
              </a:solidFill>
            </a:endParaRPr>
          </a:p>
          <a:p>
            <a:pPr indent="0" lvl="0" marL="0" rtl="0" algn="l">
              <a:spcBef>
                <a:spcPts val="1600"/>
              </a:spcBef>
              <a:spcAft>
                <a:spcPts val="0"/>
              </a:spcAft>
              <a:buNone/>
            </a:pPr>
            <a:r>
              <a:rPr lang="en">
                <a:solidFill>
                  <a:schemeClr val="dk1"/>
                </a:solidFill>
              </a:rPr>
              <a:t>● 11.3 tỷ tin nhắn được gửi</a:t>
            </a:r>
            <a:endParaRPr/>
          </a:p>
          <a:p>
            <a:pPr indent="0" lvl="0" marL="0" rtl="0" algn="l">
              <a:spcBef>
                <a:spcPts val="1600"/>
              </a:spcBef>
              <a:spcAft>
                <a:spcPts val="1600"/>
              </a:spcAft>
              <a:buNone/>
            </a:pPr>
            <a:r>
              <a:rPr lang="en"/>
              <a:t>➜ Cần phải phân loại văn bản tự động</a:t>
            </a:r>
            <a:endParaRPr/>
          </a:p>
        </p:txBody>
      </p:sp>
      <p:sp>
        <p:nvSpPr>
          <p:cNvPr id="288" name="Google Shape;288;p29"/>
          <p:cNvSpPr txBox="1"/>
          <p:nvPr>
            <p:ph idx="5" type="subTitle"/>
          </p:nvPr>
        </p:nvSpPr>
        <p:spPr>
          <a:xfrm>
            <a:off x="720000" y="1788624"/>
            <a:ext cx="4176000" cy="31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Tại sao cần phân loại văn bản?</a:t>
            </a:r>
            <a:endParaRPr/>
          </a:p>
        </p:txBody>
      </p:sp>
      <p:pic>
        <p:nvPicPr>
          <p:cNvPr id="289" name="Google Shape;289;p29"/>
          <p:cNvPicPr preferRelativeResize="0"/>
          <p:nvPr/>
        </p:nvPicPr>
        <p:blipFill>
          <a:blip r:embed="rId3">
            <a:alphaModFix/>
          </a:blip>
          <a:stretch>
            <a:fillRect/>
          </a:stretch>
        </p:blipFill>
        <p:spPr>
          <a:xfrm>
            <a:off x="5463325" y="1788625"/>
            <a:ext cx="2889299" cy="2889299"/>
          </a:xfrm>
          <a:prstGeom prst="rect">
            <a:avLst/>
          </a:prstGeom>
          <a:noFill/>
          <a:ln>
            <a:noFill/>
          </a:ln>
        </p:spPr>
      </p:pic>
      <p:sp>
        <p:nvSpPr>
          <p:cNvPr id="290" name="Google Shape;290;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1" name="Google Shape;291;p29"/>
          <p:cNvSpPr txBox="1"/>
          <p:nvPr>
            <p:ph idx="1" type="subTitle"/>
          </p:nvPr>
        </p:nvSpPr>
        <p:spPr>
          <a:xfrm>
            <a:off x="720000" y="1043500"/>
            <a:ext cx="1540800" cy="174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200"/>
              <a:t>Tuesday 20/12/2022</a:t>
            </a:r>
            <a:endParaRPr sz="1200"/>
          </a:p>
        </p:txBody>
      </p:sp>
      <p:sp>
        <p:nvSpPr>
          <p:cNvPr id="292" name="Google Shape;292;p29"/>
          <p:cNvSpPr txBox="1"/>
          <p:nvPr>
            <p:ph idx="2"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a:t>
            </a:r>
            <a:r>
              <a:rPr lang="en" sz="1200"/>
              <a:t>0070</a:t>
            </a:r>
            <a:endParaRPr b="0" sz="12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74"/>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GPT2</a:t>
            </a:r>
            <a:endParaRPr/>
          </a:p>
        </p:txBody>
      </p:sp>
      <p:sp>
        <p:nvSpPr>
          <p:cNvPr id="773" name="Google Shape;773;p74"/>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774" name="Google Shape;774;p74"/>
          <p:cNvSpPr txBox="1"/>
          <p:nvPr/>
        </p:nvSpPr>
        <p:spPr>
          <a:xfrm>
            <a:off x="561500" y="1463950"/>
            <a:ext cx="30000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latin typeface="Merriweather"/>
              <a:ea typeface="Merriweather"/>
              <a:cs typeface="Merriweather"/>
              <a:sym typeface="Merriweather"/>
            </a:endParaRPr>
          </a:p>
        </p:txBody>
      </p:sp>
      <p:sp>
        <p:nvSpPr>
          <p:cNvPr id="775" name="Google Shape;775;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6" name="Google Shape;776;p74"/>
          <p:cNvSpPr txBox="1"/>
          <p:nvPr/>
        </p:nvSpPr>
        <p:spPr>
          <a:xfrm>
            <a:off x="817300" y="1351250"/>
            <a:ext cx="7098900" cy="492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 sz="2000">
                <a:solidFill>
                  <a:schemeClr val="dk1"/>
                </a:solidFill>
                <a:latin typeface="Merriweather"/>
                <a:ea typeface="Merriweather"/>
                <a:cs typeface="Merriweather"/>
                <a:sym typeface="Merriweather"/>
              </a:rPr>
              <a:t>GPT is Generative Pre-train Transformer</a:t>
            </a:r>
            <a:endParaRPr sz="1100">
              <a:latin typeface="Merriweather"/>
              <a:ea typeface="Merriweather"/>
              <a:cs typeface="Merriweather"/>
              <a:sym typeface="Merriweather"/>
            </a:endParaRPr>
          </a:p>
        </p:txBody>
      </p:sp>
      <p:pic>
        <p:nvPicPr>
          <p:cNvPr id="777" name="Google Shape;777;p74"/>
          <p:cNvPicPr preferRelativeResize="0"/>
          <p:nvPr/>
        </p:nvPicPr>
        <p:blipFill>
          <a:blip r:embed="rId3">
            <a:alphaModFix/>
          </a:blip>
          <a:stretch>
            <a:fillRect/>
          </a:stretch>
        </p:blipFill>
        <p:spPr>
          <a:xfrm>
            <a:off x="1310800" y="1945900"/>
            <a:ext cx="6554093" cy="2974550"/>
          </a:xfrm>
          <a:prstGeom prst="rect">
            <a:avLst/>
          </a:prstGeom>
          <a:noFill/>
          <a:ln>
            <a:noFill/>
          </a:ln>
        </p:spPr>
      </p:pic>
      <p:sp>
        <p:nvSpPr>
          <p:cNvPr id="778" name="Google Shape;778;p74"/>
          <p:cNvSpPr txBox="1"/>
          <p:nvPr>
            <p:ph idx="2"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20520052</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75"/>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GPT2</a:t>
            </a:r>
            <a:endParaRPr/>
          </a:p>
        </p:txBody>
      </p:sp>
      <p:sp>
        <p:nvSpPr>
          <p:cNvPr id="784" name="Google Shape;784;p75"/>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785" name="Google Shape;785;p75"/>
          <p:cNvSpPr txBox="1"/>
          <p:nvPr/>
        </p:nvSpPr>
        <p:spPr>
          <a:xfrm>
            <a:off x="561500" y="1463950"/>
            <a:ext cx="30000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latin typeface="Merriweather"/>
              <a:ea typeface="Merriweather"/>
              <a:cs typeface="Merriweather"/>
              <a:sym typeface="Merriweather"/>
            </a:endParaRPr>
          </a:p>
        </p:txBody>
      </p:sp>
      <p:sp>
        <p:nvSpPr>
          <p:cNvPr id="786" name="Google Shape;786;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7" name="Google Shape;787;p75"/>
          <p:cNvSpPr txBox="1"/>
          <p:nvPr/>
        </p:nvSpPr>
        <p:spPr>
          <a:xfrm>
            <a:off x="817300" y="1351250"/>
            <a:ext cx="7098900" cy="492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 sz="2000">
                <a:solidFill>
                  <a:schemeClr val="dk1"/>
                </a:solidFill>
                <a:latin typeface="Merriweather"/>
                <a:ea typeface="Merriweather"/>
                <a:cs typeface="Merriweather"/>
                <a:sym typeface="Merriweather"/>
              </a:rPr>
              <a:t>Inside GPT</a:t>
            </a:r>
            <a:endParaRPr sz="1100">
              <a:latin typeface="Merriweather"/>
              <a:ea typeface="Merriweather"/>
              <a:cs typeface="Merriweather"/>
              <a:sym typeface="Merriweather"/>
            </a:endParaRPr>
          </a:p>
        </p:txBody>
      </p:sp>
      <p:pic>
        <p:nvPicPr>
          <p:cNvPr id="788" name="Google Shape;788;p75"/>
          <p:cNvPicPr preferRelativeResize="0"/>
          <p:nvPr/>
        </p:nvPicPr>
        <p:blipFill>
          <a:blip r:embed="rId3">
            <a:alphaModFix/>
          </a:blip>
          <a:stretch>
            <a:fillRect/>
          </a:stretch>
        </p:blipFill>
        <p:spPr>
          <a:xfrm>
            <a:off x="744275" y="2110000"/>
            <a:ext cx="7655426" cy="2580901"/>
          </a:xfrm>
          <a:prstGeom prst="rect">
            <a:avLst/>
          </a:prstGeom>
          <a:noFill/>
          <a:ln>
            <a:noFill/>
          </a:ln>
        </p:spPr>
      </p:pic>
      <p:sp>
        <p:nvSpPr>
          <p:cNvPr id="789" name="Google Shape;789;p75"/>
          <p:cNvSpPr txBox="1"/>
          <p:nvPr>
            <p:ph idx="2"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20520052</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76"/>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GPT2</a:t>
            </a:r>
            <a:endParaRPr/>
          </a:p>
        </p:txBody>
      </p:sp>
      <p:sp>
        <p:nvSpPr>
          <p:cNvPr id="795" name="Google Shape;795;p76"/>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796" name="Google Shape;796;p76"/>
          <p:cNvSpPr txBox="1"/>
          <p:nvPr/>
        </p:nvSpPr>
        <p:spPr>
          <a:xfrm>
            <a:off x="561500" y="1463950"/>
            <a:ext cx="30000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latin typeface="Merriweather"/>
              <a:ea typeface="Merriweather"/>
              <a:cs typeface="Merriweather"/>
              <a:sym typeface="Merriweather"/>
            </a:endParaRPr>
          </a:p>
        </p:txBody>
      </p:sp>
      <p:sp>
        <p:nvSpPr>
          <p:cNvPr id="797" name="Google Shape;797;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8" name="Google Shape;798;p76"/>
          <p:cNvSpPr txBox="1"/>
          <p:nvPr/>
        </p:nvSpPr>
        <p:spPr>
          <a:xfrm>
            <a:off x="817300" y="1351250"/>
            <a:ext cx="7098900" cy="492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 sz="2000">
                <a:solidFill>
                  <a:schemeClr val="dk1"/>
                </a:solidFill>
                <a:latin typeface="Merriweather"/>
                <a:ea typeface="Merriweather"/>
                <a:cs typeface="Merriweather"/>
                <a:sym typeface="Merriweather"/>
              </a:rPr>
              <a:t>Inside GPT</a:t>
            </a:r>
            <a:endParaRPr sz="1100">
              <a:latin typeface="Merriweather"/>
              <a:ea typeface="Merriweather"/>
              <a:cs typeface="Merriweather"/>
              <a:sym typeface="Merriweather"/>
            </a:endParaRPr>
          </a:p>
        </p:txBody>
      </p:sp>
      <p:pic>
        <p:nvPicPr>
          <p:cNvPr id="799" name="Google Shape;799;p76"/>
          <p:cNvPicPr preferRelativeResize="0"/>
          <p:nvPr/>
        </p:nvPicPr>
        <p:blipFill>
          <a:blip r:embed="rId3">
            <a:alphaModFix/>
          </a:blip>
          <a:stretch>
            <a:fillRect/>
          </a:stretch>
        </p:blipFill>
        <p:spPr>
          <a:xfrm>
            <a:off x="1662613" y="1843850"/>
            <a:ext cx="5408273" cy="2974550"/>
          </a:xfrm>
          <a:prstGeom prst="rect">
            <a:avLst/>
          </a:prstGeom>
          <a:noFill/>
          <a:ln>
            <a:noFill/>
          </a:ln>
        </p:spPr>
      </p:pic>
      <p:sp>
        <p:nvSpPr>
          <p:cNvPr id="800" name="Google Shape;800;p76"/>
          <p:cNvSpPr txBox="1"/>
          <p:nvPr>
            <p:ph idx="2"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20520052</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77"/>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GPT2</a:t>
            </a:r>
            <a:endParaRPr/>
          </a:p>
        </p:txBody>
      </p:sp>
      <p:sp>
        <p:nvSpPr>
          <p:cNvPr id="806" name="Google Shape;806;p77"/>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807" name="Google Shape;807;p77"/>
          <p:cNvSpPr txBox="1"/>
          <p:nvPr>
            <p:ph idx="2"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20520052</a:t>
            </a:r>
            <a:endParaRPr/>
          </a:p>
        </p:txBody>
      </p:sp>
      <p:sp>
        <p:nvSpPr>
          <p:cNvPr id="808" name="Google Shape;808;p77"/>
          <p:cNvSpPr txBox="1"/>
          <p:nvPr/>
        </p:nvSpPr>
        <p:spPr>
          <a:xfrm>
            <a:off x="561500" y="1463950"/>
            <a:ext cx="30000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latin typeface="Merriweather"/>
              <a:ea typeface="Merriweather"/>
              <a:cs typeface="Merriweather"/>
              <a:sym typeface="Merriweather"/>
            </a:endParaRPr>
          </a:p>
        </p:txBody>
      </p:sp>
      <p:sp>
        <p:nvSpPr>
          <p:cNvPr id="809" name="Google Shape;809;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0" name="Google Shape;810;p77"/>
          <p:cNvSpPr txBox="1"/>
          <p:nvPr/>
        </p:nvSpPr>
        <p:spPr>
          <a:xfrm>
            <a:off x="817300" y="1351250"/>
            <a:ext cx="7098900" cy="492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 sz="2000">
                <a:solidFill>
                  <a:schemeClr val="dk1"/>
                </a:solidFill>
                <a:latin typeface="Merriweather"/>
                <a:ea typeface="Merriweather"/>
                <a:cs typeface="Merriweather"/>
                <a:sym typeface="Merriweather"/>
              </a:rPr>
              <a:t>GPT’s family</a:t>
            </a:r>
            <a:endParaRPr sz="1100">
              <a:latin typeface="Merriweather"/>
              <a:ea typeface="Merriweather"/>
              <a:cs typeface="Merriweather"/>
              <a:sym typeface="Merriweather"/>
            </a:endParaRPr>
          </a:p>
        </p:txBody>
      </p:sp>
      <p:pic>
        <p:nvPicPr>
          <p:cNvPr id="811" name="Google Shape;811;p77"/>
          <p:cNvPicPr preferRelativeResize="0"/>
          <p:nvPr/>
        </p:nvPicPr>
        <p:blipFill>
          <a:blip r:embed="rId3">
            <a:alphaModFix/>
          </a:blip>
          <a:stretch>
            <a:fillRect/>
          </a:stretch>
        </p:blipFill>
        <p:spPr>
          <a:xfrm>
            <a:off x="1459438" y="1864150"/>
            <a:ext cx="6256813" cy="29745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78"/>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GPT2</a:t>
            </a:r>
            <a:endParaRPr/>
          </a:p>
        </p:txBody>
      </p:sp>
      <p:sp>
        <p:nvSpPr>
          <p:cNvPr id="817" name="Google Shape;817;p78"/>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818" name="Google Shape;818;p78"/>
          <p:cNvSpPr txBox="1"/>
          <p:nvPr/>
        </p:nvSpPr>
        <p:spPr>
          <a:xfrm>
            <a:off x="561500" y="1463950"/>
            <a:ext cx="30000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latin typeface="Merriweather"/>
              <a:ea typeface="Merriweather"/>
              <a:cs typeface="Merriweather"/>
              <a:sym typeface="Merriweather"/>
            </a:endParaRPr>
          </a:p>
        </p:txBody>
      </p:sp>
      <p:sp>
        <p:nvSpPr>
          <p:cNvPr id="819" name="Google Shape;819;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0" name="Google Shape;820;p78"/>
          <p:cNvSpPr txBox="1"/>
          <p:nvPr/>
        </p:nvSpPr>
        <p:spPr>
          <a:xfrm>
            <a:off x="817300" y="1351250"/>
            <a:ext cx="7098900" cy="7233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 sz="2000">
                <a:solidFill>
                  <a:schemeClr val="dk1"/>
                </a:solidFill>
                <a:latin typeface="Merriweather"/>
                <a:ea typeface="Merriweather"/>
                <a:cs typeface="Merriweather"/>
                <a:sym typeface="Merriweather"/>
              </a:rPr>
              <a:t>GPT is a content generator</a:t>
            </a:r>
            <a:endParaRPr b="1" sz="2000">
              <a:solidFill>
                <a:schemeClr val="dk1"/>
              </a:solidFill>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1100">
              <a:latin typeface="Merriweather"/>
              <a:ea typeface="Merriweather"/>
              <a:cs typeface="Merriweather"/>
              <a:sym typeface="Merriweather"/>
            </a:endParaRPr>
          </a:p>
        </p:txBody>
      </p:sp>
      <p:pic>
        <p:nvPicPr>
          <p:cNvPr id="821" name="Google Shape;821;p78"/>
          <p:cNvPicPr preferRelativeResize="0"/>
          <p:nvPr/>
        </p:nvPicPr>
        <p:blipFill>
          <a:blip r:embed="rId3">
            <a:alphaModFix/>
          </a:blip>
          <a:stretch>
            <a:fillRect/>
          </a:stretch>
        </p:blipFill>
        <p:spPr>
          <a:xfrm>
            <a:off x="1623888" y="1864150"/>
            <a:ext cx="5927935" cy="2764150"/>
          </a:xfrm>
          <a:prstGeom prst="rect">
            <a:avLst/>
          </a:prstGeom>
          <a:noFill/>
          <a:ln>
            <a:noFill/>
          </a:ln>
        </p:spPr>
      </p:pic>
      <p:sp>
        <p:nvSpPr>
          <p:cNvPr id="822" name="Google Shape;822;p78"/>
          <p:cNvSpPr txBox="1"/>
          <p:nvPr>
            <p:ph idx="4"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20520052</a:t>
            </a:r>
            <a:endParaRPr b="0" sz="12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79"/>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GPT2</a:t>
            </a:r>
            <a:endParaRPr/>
          </a:p>
        </p:txBody>
      </p:sp>
      <p:sp>
        <p:nvSpPr>
          <p:cNvPr id="828" name="Google Shape;828;p79"/>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829" name="Google Shape;829;p79"/>
          <p:cNvSpPr txBox="1"/>
          <p:nvPr/>
        </p:nvSpPr>
        <p:spPr>
          <a:xfrm>
            <a:off x="561500" y="1463950"/>
            <a:ext cx="30000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latin typeface="Merriweather"/>
              <a:ea typeface="Merriweather"/>
              <a:cs typeface="Merriweather"/>
              <a:sym typeface="Merriweather"/>
            </a:endParaRPr>
          </a:p>
        </p:txBody>
      </p:sp>
      <p:sp>
        <p:nvSpPr>
          <p:cNvPr id="830" name="Google Shape;830;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1" name="Google Shape;831;p79"/>
          <p:cNvSpPr txBox="1"/>
          <p:nvPr/>
        </p:nvSpPr>
        <p:spPr>
          <a:xfrm>
            <a:off x="817300" y="1351250"/>
            <a:ext cx="7098900" cy="7233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 sz="2000">
                <a:solidFill>
                  <a:schemeClr val="dk1"/>
                </a:solidFill>
                <a:latin typeface="Merriweather"/>
                <a:ea typeface="Merriweather"/>
                <a:cs typeface="Merriweather"/>
                <a:sym typeface="Merriweather"/>
              </a:rPr>
              <a:t>GPT is a code generator</a:t>
            </a:r>
            <a:endParaRPr b="1" sz="2000">
              <a:solidFill>
                <a:schemeClr val="dk1"/>
              </a:solidFill>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sz="1100">
              <a:latin typeface="Merriweather"/>
              <a:ea typeface="Merriweather"/>
              <a:cs typeface="Merriweather"/>
              <a:sym typeface="Merriweather"/>
            </a:endParaRPr>
          </a:p>
        </p:txBody>
      </p:sp>
      <p:pic>
        <p:nvPicPr>
          <p:cNvPr id="832" name="Google Shape;832;p79"/>
          <p:cNvPicPr preferRelativeResize="0"/>
          <p:nvPr/>
        </p:nvPicPr>
        <p:blipFill>
          <a:blip r:embed="rId3">
            <a:alphaModFix/>
          </a:blip>
          <a:stretch>
            <a:fillRect/>
          </a:stretch>
        </p:blipFill>
        <p:spPr>
          <a:xfrm>
            <a:off x="781225" y="2207700"/>
            <a:ext cx="8010525" cy="2276475"/>
          </a:xfrm>
          <a:prstGeom prst="rect">
            <a:avLst/>
          </a:prstGeom>
          <a:noFill/>
          <a:ln>
            <a:noFill/>
          </a:ln>
        </p:spPr>
      </p:pic>
      <p:sp>
        <p:nvSpPr>
          <p:cNvPr id="833" name="Google Shape;833;p79"/>
          <p:cNvSpPr txBox="1"/>
          <p:nvPr>
            <p:ph idx="4"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20520052</a:t>
            </a:r>
            <a:endParaRPr b="0" sz="12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80"/>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GPT2</a:t>
            </a:r>
            <a:endParaRPr/>
          </a:p>
        </p:txBody>
      </p:sp>
      <p:sp>
        <p:nvSpPr>
          <p:cNvPr id="839" name="Google Shape;839;p80"/>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840" name="Google Shape;840;p80"/>
          <p:cNvSpPr txBox="1"/>
          <p:nvPr/>
        </p:nvSpPr>
        <p:spPr>
          <a:xfrm>
            <a:off x="561500" y="1463950"/>
            <a:ext cx="30000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latin typeface="Merriweather"/>
              <a:ea typeface="Merriweather"/>
              <a:cs typeface="Merriweather"/>
              <a:sym typeface="Merriweather"/>
            </a:endParaRPr>
          </a:p>
        </p:txBody>
      </p:sp>
      <p:sp>
        <p:nvSpPr>
          <p:cNvPr id="841" name="Google Shape;841;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2" name="Google Shape;842;p80"/>
          <p:cNvSpPr txBox="1"/>
          <p:nvPr/>
        </p:nvSpPr>
        <p:spPr>
          <a:xfrm>
            <a:off x="817300" y="1351250"/>
            <a:ext cx="7098900" cy="492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 sz="2000">
                <a:solidFill>
                  <a:schemeClr val="dk1"/>
                </a:solidFill>
                <a:latin typeface="Merriweather"/>
                <a:ea typeface="Merriweather"/>
                <a:cs typeface="Merriweather"/>
                <a:sym typeface="Merriweather"/>
              </a:rPr>
              <a:t>GPT is a poet</a:t>
            </a:r>
            <a:endParaRPr sz="1100">
              <a:latin typeface="Merriweather"/>
              <a:ea typeface="Merriweather"/>
              <a:cs typeface="Merriweather"/>
              <a:sym typeface="Merriweather"/>
            </a:endParaRPr>
          </a:p>
        </p:txBody>
      </p:sp>
      <p:pic>
        <p:nvPicPr>
          <p:cNvPr id="843" name="Google Shape;843;p80"/>
          <p:cNvPicPr preferRelativeResize="0"/>
          <p:nvPr/>
        </p:nvPicPr>
        <p:blipFill>
          <a:blip r:embed="rId3">
            <a:alphaModFix/>
          </a:blip>
          <a:stretch>
            <a:fillRect/>
          </a:stretch>
        </p:blipFill>
        <p:spPr>
          <a:xfrm>
            <a:off x="1674100" y="1977000"/>
            <a:ext cx="5795797" cy="2764149"/>
          </a:xfrm>
          <a:prstGeom prst="rect">
            <a:avLst/>
          </a:prstGeom>
          <a:noFill/>
          <a:ln>
            <a:noFill/>
          </a:ln>
        </p:spPr>
      </p:pic>
      <p:sp>
        <p:nvSpPr>
          <p:cNvPr id="844" name="Google Shape;844;p80"/>
          <p:cNvSpPr txBox="1"/>
          <p:nvPr>
            <p:ph idx="4"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20520052</a:t>
            </a:r>
            <a:endParaRPr b="0" sz="12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81"/>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GPT2</a:t>
            </a:r>
            <a:endParaRPr/>
          </a:p>
        </p:txBody>
      </p:sp>
      <p:sp>
        <p:nvSpPr>
          <p:cNvPr id="850" name="Google Shape;850;p81"/>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851" name="Google Shape;851;p81"/>
          <p:cNvSpPr txBox="1"/>
          <p:nvPr/>
        </p:nvSpPr>
        <p:spPr>
          <a:xfrm>
            <a:off x="561500" y="1463950"/>
            <a:ext cx="30000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latin typeface="Merriweather"/>
              <a:ea typeface="Merriweather"/>
              <a:cs typeface="Merriweather"/>
              <a:sym typeface="Merriweather"/>
            </a:endParaRPr>
          </a:p>
        </p:txBody>
      </p:sp>
      <p:sp>
        <p:nvSpPr>
          <p:cNvPr id="852" name="Google Shape;852;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3" name="Google Shape;853;p81"/>
          <p:cNvSpPr txBox="1"/>
          <p:nvPr/>
        </p:nvSpPr>
        <p:spPr>
          <a:xfrm>
            <a:off x="817300" y="1351250"/>
            <a:ext cx="7098900" cy="492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 sz="2000">
                <a:solidFill>
                  <a:schemeClr val="dk1"/>
                </a:solidFill>
                <a:latin typeface="Merriweather"/>
                <a:ea typeface="Merriweather"/>
                <a:cs typeface="Merriweather"/>
                <a:sym typeface="Merriweather"/>
              </a:rPr>
              <a:t>GPT is a caption generator</a:t>
            </a:r>
            <a:endParaRPr sz="1100">
              <a:latin typeface="Merriweather"/>
              <a:ea typeface="Merriweather"/>
              <a:cs typeface="Merriweather"/>
              <a:sym typeface="Merriweather"/>
            </a:endParaRPr>
          </a:p>
        </p:txBody>
      </p:sp>
      <p:pic>
        <p:nvPicPr>
          <p:cNvPr id="854" name="Google Shape;854;p81"/>
          <p:cNvPicPr preferRelativeResize="0"/>
          <p:nvPr/>
        </p:nvPicPr>
        <p:blipFill>
          <a:blip r:embed="rId3">
            <a:alphaModFix/>
          </a:blip>
          <a:stretch>
            <a:fillRect/>
          </a:stretch>
        </p:blipFill>
        <p:spPr>
          <a:xfrm>
            <a:off x="483538" y="1977000"/>
            <a:ext cx="8208613" cy="2974550"/>
          </a:xfrm>
          <a:prstGeom prst="rect">
            <a:avLst/>
          </a:prstGeom>
          <a:noFill/>
          <a:ln>
            <a:noFill/>
          </a:ln>
        </p:spPr>
      </p:pic>
      <p:sp>
        <p:nvSpPr>
          <p:cNvPr id="855" name="Google Shape;855;p81"/>
          <p:cNvSpPr txBox="1"/>
          <p:nvPr>
            <p:ph idx="4"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20520052</a:t>
            </a:r>
            <a:endParaRPr b="0" sz="12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82"/>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GPT2</a:t>
            </a:r>
            <a:endParaRPr/>
          </a:p>
        </p:txBody>
      </p:sp>
      <p:sp>
        <p:nvSpPr>
          <p:cNvPr id="861" name="Google Shape;861;p82"/>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862" name="Google Shape;862;p82"/>
          <p:cNvSpPr txBox="1"/>
          <p:nvPr/>
        </p:nvSpPr>
        <p:spPr>
          <a:xfrm>
            <a:off x="561500" y="1463950"/>
            <a:ext cx="30000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latin typeface="Merriweather"/>
              <a:ea typeface="Merriweather"/>
              <a:cs typeface="Merriweather"/>
              <a:sym typeface="Merriweather"/>
            </a:endParaRPr>
          </a:p>
        </p:txBody>
      </p:sp>
      <p:sp>
        <p:nvSpPr>
          <p:cNvPr id="863" name="Google Shape;863;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4" name="Google Shape;864;p82"/>
          <p:cNvSpPr txBox="1"/>
          <p:nvPr/>
        </p:nvSpPr>
        <p:spPr>
          <a:xfrm>
            <a:off x="817300" y="1351250"/>
            <a:ext cx="7098900" cy="492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 sz="2000">
                <a:solidFill>
                  <a:schemeClr val="dk1"/>
                </a:solidFill>
                <a:latin typeface="Merriweather"/>
                <a:ea typeface="Merriweather"/>
                <a:cs typeface="Merriweather"/>
                <a:sym typeface="Merriweather"/>
              </a:rPr>
              <a:t>GPT is a few-shot learner</a:t>
            </a:r>
            <a:endParaRPr sz="1100">
              <a:latin typeface="Merriweather"/>
              <a:ea typeface="Merriweather"/>
              <a:cs typeface="Merriweather"/>
              <a:sym typeface="Merriweather"/>
            </a:endParaRPr>
          </a:p>
        </p:txBody>
      </p:sp>
      <p:pic>
        <p:nvPicPr>
          <p:cNvPr id="865" name="Google Shape;865;p82"/>
          <p:cNvPicPr preferRelativeResize="0"/>
          <p:nvPr/>
        </p:nvPicPr>
        <p:blipFill>
          <a:blip r:embed="rId3">
            <a:alphaModFix/>
          </a:blip>
          <a:stretch>
            <a:fillRect/>
          </a:stretch>
        </p:blipFill>
        <p:spPr>
          <a:xfrm>
            <a:off x="2456650" y="1977300"/>
            <a:ext cx="3820203" cy="2994851"/>
          </a:xfrm>
          <a:prstGeom prst="rect">
            <a:avLst/>
          </a:prstGeom>
          <a:noFill/>
          <a:ln>
            <a:noFill/>
          </a:ln>
        </p:spPr>
      </p:pic>
      <p:sp>
        <p:nvSpPr>
          <p:cNvPr id="866" name="Google Shape;866;p82"/>
          <p:cNvSpPr txBox="1"/>
          <p:nvPr>
            <p:ph idx="4"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20520052</a:t>
            </a:r>
            <a:endParaRPr b="0" sz="12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83"/>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GPT2</a:t>
            </a:r>
            <a:endParaRPr/>
          </a:p>
        </p:txBody>
      </p:sp>
      <p:sp>
        <p:nvSpPr>
          <p:cNvPr id="872" name="Google Shape;872;p83"/>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873" name="Google Shape;873;p83"/>
          <p:cNvSpPr txBox="1"/>
          <p:nvPr/>
        </p:nvSpPr>
        <p:spPr>
          <a:xfrm>
            <a:off x="561500" y="1463950"/>
            <a:ext cx="30000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latin typeface="Merriweather"/>
              <a:ea typeface="Merriweather"/>
              <a:cs typeface="Merriweather"/>
              <a:sym typeface="Merriweather"/>
            </a:endParaRPr>
          </a:p>
        </p:txBody>
      </p:sp>
      <p:sp>
        <p:nvSpPr>
          <p:cNvPr id="874" name="Google Shape;874;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5" name="Google Shape;875;p83"/>
          <p:cNvSpPr txBox="1"/>
          <p:nvPr/>
        </p:nvSpPr>
        <p:spPr>
          <a:xfrm>
            <a:off x="817300" y="1351250"/>
            <a:ext cx="7098900" cy="492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 sz="2000">
                <a:solidFill>
                  <a:schemeClr val="dk1"/>
                </a:solidFill>
                <a:latin typeface="Merriweather"/>
                <a:ea typeface="Merriweather"/>
                <a:cs typeface="Merriweather"/>
                <a:sym typeface="Merriweather"/>
              </a:rPr>
              <a:t>GPT is a few-shot learner</a:t>
            </a:r>
            <a:endParaRPr sz="1100">
              <a:latin typeface="Merriweather"/>
              <a:ea typeface="Merriweather"/>
              <a:cs typeface="Merriweather"/>
              <a:sym typeface="Merriweather"/>
            </a:endParaRPr>
          </a:p>
        </p:txBody>
      </p:sp>
      <p:pic>
        <p:nvPicPr>
          <p:cNvPr id="876" name="Google Shape;876;p83"/>
          <p:cNvPicPr preferRelativeResize="0"/>
          <p:nvPr/>
        </p:nvPicPr>
        <p:blipFill>
          <a:blip r:embed="rId3">
            <a:alphaModFix/>
          </a:blip>
          <a:stretch>
            <a:fillRect/>
          </a:stretch>
        </p:blipFill>
        <p:spPr>
          <a:xfrm>
            <a:off x="2456650" y="1977300"/>
            <a:ext cx="3820203" cy="2994851"/>
          </a:xfrm>
          <a:prstGeom prst="rect">
            <a:avLst/>
          </a:prstGeom>
          <a:noFill/>
          <a:ln>
            <a:noFill/>
          </a:ln>
        </p:spPr>
      </p:pic>
      <p:sp>
        <p:nvSpPr>
          <p:cNvPr id="877" name="Google Shape;877;p83"/>
          <p:cNvSpPr txBox="1"/>
          <p:nvPr>
            <p:ph idx="2"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20520052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0"/>
          <p:cNvSpPr txBox="1"/>
          <p:nvPr>
            <p:ph type="ctrTitle"/>
          </p:nvPr>
        </p:nvSpPr>
        <p:spPr>
          <a:xfrm>
            <a:off x="1597800" y="487650"/>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Phân loại văn bản</a:t>
            </a:r>
            <a:endParaRPr/>
          </a:p>
        </p:txBody>
      </p:sp>
      <p:sp>
        <p:nvSpPr>
          <p:cNvPr id="298" name="Google Shape;298;p30"/>
          <p:cNvSpPr txBox="1"/>
          <p:nvPr>
            <p:ph idx="4" type="body"/>
          </p:nvPr>
        </p:nvSpPr>
        <p:spPr>
          <a:xfrm>
            <a:off x="720000" y="2148100"/>
            <a:ext cx="4344900" cy="2571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Hướng tiếp cận cổ điển</a:t>
            </a:r>
            <a:endParaRPr/>
          </a:p>
          <a:p>
            <a:pPr indent="0" lvl="0" marL="0" rtl="0" algn="l">
              <a:spcBef>
                <a:spcPts val="1600"/>
              </a:spcBef>
              <a:spcAft>
                <a:spcPts val="0"/>
              </a:spcAft>
              <a:buNone/>
            </a:pPr>
            <a:r>
              <a:rPr lang="en">
                <a:solidFill>
                  <a:schemeClr val="dk1"/>
                </a:solidFill>
              </a:rPr>
              <a:t>● Hồi quy tuyến tính, logistic</a:t>
            </a:r>
            <a:endParaRPr>
              <a:solidFill>
                <a:schemeClr val="dk1"/>
              </a:solidFill>
            </a:endParaRPr>
          </a:p>
          <a:p>
            <a:pPr indent="0" lvl="0" marL="0" rtl="0" algn="l">
              <a:spcBef>
                <a:spcPts val="1600"/>
              </a:spcBef>
              <a:spcAft>
                <a:spcPts val="0"/>
              </a:spcAft>
              <a:buNone/>
            </a:pPr>
            <a:r>
              <a:rPr lang="en">
                <a:solidFill>
                  <a:schemeClr val="dk1"/>
                </a:solidFill>
              </a:rPr>
              <a:t>● Kernel Method (SVMs)</a:t>
            </a:r>
            <a:endParaRPr>
              <a:solidFill>
                <a:schemeClr val="dk1"/>
              </a:solidFill>
            </a:endParaRPr>
          </a:p>
          <a:p>
            <a:pPr indent="0" lvl="0" marL="0" rtl="0" algn="l">
              <a:spcBef>
                <a:spcPts val="1600"/>
              </a:spcBef>
              <a:spcAft>
                <a:spcPts val="0"/>
              </a:spcAft>
              <a:buNone/>
            </a:pPr>
            <a:r>
              <a:rPr lang="en">
                <a:solidFill>
                  <a:schemeClr val="dk1"/>
                </a:solidFill>
              </a:rPr>
              <a:t>Hướng tiếp cận hiện đại</a:t>
            </a:r>
            <a:endParaRPr>
              <a:solidFill>
                <a:schemeClr val="dk1"/>
              </a:solidFill>
            </a:endParaRPr>
          </a:p>
          <a:p>
            <a:pPr indent="0" lvl="0" marL="0" rtl="0" algn="l">
              <a:spcBef>
                <a:spcPts val="1600"/>
              </a:spcBef>
              <a:spcAft>
                <a:spcPts val="0"/>
              </a:spcAft>
              <a:buNone/>
            </a:pPr>
            <a:r>
              <a:rPr lang="en">
                <a:solidFill>
                  <a:schemeClr val="dk1"/>
                </a:solidFill>
              </a:rPr>
              <a:t>● RNN (LSTM, BiLSTM, …)</a:t>
            </a:r>
            <a:endParaRPr>
              <a:solidFill>
                <a:schemeClr val="dk1"/>
              </a:solidFill>
            </a:endParaRPr>
          </a:p>
          <a:p>
            <a:pPr indent="0" lvl="0" marL="0" rtl="0" algn="l">
              <a:spcBef>
                <a:spcPts val="1600"/>
              </a:spcBef>
              <a:spcAft>
                <a:spcPts val="0"/>
              </a:spcAft>
              <a:buNone/>
            </a:pPr>
            <a:r>
              <a:rPr lang="en">
                <a:solidFill>
                  <a:schemeClr val="dk1"/>
                </a:solidFill>
              </a:rPr>
              <a:t>● Transformer (BERT, GPT,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299" name="Google Shape;299;p30"/>
          <p:cNvSpPr txBox="1"/>
          <p:nvPr>
            <p:ph idx="5" type="subTitle"/>
          </p:nvPr>
        </p:nvSpPr>
        <p:spPr>
          <a:xfrm>
            <a:off x="720000" y="1788624"/>
            <a:ext cx="4176000" cy="31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Một số hướng tiếp cận</a:t>
            </a:r>
            <a:endParaRPr/>
          </a:p>
        </p:txBody>
      </p:sp>
      <p:pic>
        <p:nvPicPr>
          <p:cNvPr id="300" name="Google Shape;300;p30"/>
          <p:cNvPicPr preferRelativeResize="0"/>
          <p:nvPr/>
        </p:nvPicPr>
        <p:blipFill>
          <a:blip r:embed="rId3">
            <a:alphaModFix/>
          </a:blip>
          <a:stretch>
            <a:fillRect/>
          </a:stretch>
        </p:blipFill>
        <p:spPr>
          <a:xfrm>
            <a:off x="4413825" y="1831400"/>
            <a:ext cx="2553875" cy="1810300"/>
          </a:xfrm>
          <a:prstGeom prst="rect">
            <a:avLst/>
          </a:prstGeom>
          <a:noFill/>
          <a:ln>
            <a:noFill/>
          </a:ln>
        </p:spPr>
      </p:pic>
      <p:pic>
        <p:nvPicPr>
          <p:cNvPr id="301" name="Google Shape;301;p30"/>
          <p:cNvPicPr preferRelativeResize="0"/>
          <p:nvPr/>
        </p:nvPicPr>
        <p:blipFill>
          <a:blip r:embed="rId4">
            <a:alphaModFix/>
          </a:blip>
          <a:stretch>
            <a:fillRect/>
          </a:stretch>
        </p:blipFill>
        <p:spPr>
          <a:xfrm>
            <a:off x="6967700" y="1843242"/>
            <a:ext cx="1942700" cy="1457021"/>
          </a:xfrm>
          <a:prstGeom prst="rect">
            <a:avLst/>
          </a:prstGeom>
          <a:noFill/>
          <a:ln>
            <a:noFill/>
          </a:ln>
        </p:spPr>
      </p:pic>
      <p:pic>
        <p:nvPicPr>
          <p:cNvPr id="302" name="Google Shape;302;p30"/>
          <p:cNvPicPr preferRelativeResize="0"/>
          <p:nvPr/>
        </p:nvPicPr>
        <p:blipFill>
          <a:blip r:embed="rId5">
            <a:alphaModFix/>
          </a:blip>
          <a:stretch>
            <a:fillRect/>
          </a:stretch>
        </p:blipFill>
        <p:spPr>
          <a:xfrm>
            <a:off x="6967700" y="3300275"/>
            <a:ext cx="1942700" cy="1535625"/>
          </a:xfrm>
          <a:prstGeom prst="rect">
            <a:avLst/>
          </a:prstGeom>
          <a:noFill/>
          <a:ln>
            <a:noFill/>
          </a:ln>
        </p:spPr>
      </p:pic>
      <p:pic>
        <p:nvPicPr>
          <p:cNvPr id="303" name="Google Shape;303;p30"/>
          <p:cNvPicPr preferRelativeResize="0"/>
          <p:nvPr/>
        </p:nvPicPr>
        <p:blipFill>
          <a:blip r:embed="rId6">
            <a:alphaModFix/>
          </a:blip>
          <a:stretch>
            <a:fillRect/>
          </a:stretch>
        </p:blipFill>
        <p:spPr>
          <a:xfrm>
            <a:off x="4413825" y="3641700"/>
            <a:ext cx="2553875" cy="1194200"/>
          </a:xfrm>
          <a:prstGeom prst="rect">
            <a:avLst/>
          </a:prstGeom>
          <a:noFill/>
          <a:ln>
            <a:noFill/>
          </a:ln>
        </p:spPr>
      </p:pic>
      <p:sp>
        <p:nvSpPr>
          <p:cNvPr id="304" name="Google Shape;304;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5" name="Google Shape;305;p30"/>
          <p:cNvSpPr txBox="1"/>
          <p:nvPr>
            <p:ph idx="1" type="subTitle"/>
          </p:nvPr>
        </p:nvSpPr>
        <p:spPr>
          <a:xfrm>
            <a:off x="720000" y="1043500"/>
            <a:ext cx="1540800" cy="174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200"/>
              <a:t>Tuesday 20/12/2022</a:t>
            </a:r>
            <a:endParaRPr sz="1200"/>
          </a:p>
        </p:txBody>
      </p:sp>
      <p:sp>
        <p:nvSpPr>
          <p:cNvPr id="306" name="Google Shape;306;p30"/>
          <p:cNvSpPr txBox="1"/>
          <p:nvPr>
            <p:ph idx="2"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a:t>
            </a:r>
            <a:r>
              <a:rPr lang="en" sz="1200"/>
              <a:t>0070</a:t>
            </a:r>
            <a:endParaRPr b="0" sz="12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84"/>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GPT + Softmax Regression</a:t>
            </a:r>
            <a:endParaRPr/>
          </a:p>
        </p:txBody>
      </p:sp>
      <p:sp>
        <p:nvSpPr>
          <p:cNvPr id="883" name="Google Shape;883;p84"/>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884" name="Google Shape;884;p84"/>
          <p:cNvSpPr txBox="1"/>
          <p:nvPr>
            <p:ph idx="8" type="subTitle"/>
          </p:nvPr>
        </p:nvSpPr>
        <p:spPr>
          <a:xfrm>
            <a:off x="656350" y="1419675"/>
            <a:ext cx="7863000" cy="51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t>Kết quả thí nghiệm trên tập VNTC10 và VNTC27</a:t>
            </a:r>
            <a:endParaRPr sz="1400"/>
          </a:p>
        </p:txBody>
      </p:sp>
      <p:graphicFrame>
        <p:nvGraphicFramePr>
          <p:cNvPr id="885" name="Google Shape;885;p84"/>
          <p:cNvGraphicFramePr/>
          <p:nvPr/>
        </p:nvGraphicFramePr>
        <p:xfrm>
          <a:off x="845625" y="1934170"/>
          <a:ext cx="3000000" cy="3000000"/>
        </p:xfrm>
        <a:graphic>
          <a:graphicData uri="http://schemas.openxmlformats.org/drawingml/2006/table">
            <a:tbl>
              <a:tblPr>
                <a:noFill/>
                <a:tableStyleId>{CB2321EB-22B5-45E6-8DA8-624A58DE62B1}</a:tableStyleId>
              </a:tblPr>
              <a:tblGrid>
                <a:gridCol w="2527625"/>
                <a:gridCol w="2527625"/>
                <a:gridCol w="2527625"/>
              </a:tblGrid>
              <a:tr h="408325">
                <a:tc>
                  <a:txBody>
                    <a:bodyPr/>
                    <a:lstStyle/>
                    <a:p>
                      <a:pPr indent="0" lvl="0" marL="0" rtl="0" algn="l">
                        <a:spcBef>
                          <a:spcPts val="0"/>
                        </a:spcBef>
                        <a:spcAft>
                          <a:spcPts val="0"/>
                        </a:spcAft>
                        <a:buNone/>
                      </a:pPr>
                      <a:r>
                        <a:rPr b="1" lang="en">
                          <a:latin typeface="Merriweather"/>
                          <a:ea typeface="Merriweather"/>
                          <a:cs typeface="Merriweather"/>
                          <a:sym typeface="Merriweather"/>
                        </a:rPr>
                        <a:t>Dataset</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en">
                          <a:latin typeface="Merriweather"/>
                          <a:ea typeface="Merriweather"/>
                          <a:cs typeface="Merriweather"/>
                          <a:sym typeface="Merriweather"/>
                        </a:rPr>
                        <a:t>VNTC10</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en">
                          <a:latin typeface="Merriweather"/>
                          <a:ea typeface="Merriweather"/>
                          <a:cs typeface="Merriweather"/>
                          <a:sym typeface="Merriweather"/>
                        </a:rPr>
                        <a:t>VNTC27</a:t>
                      </a:r>
                      <a:endParaRPr b="1">
                        <a:latin typeface="Merriweather"/>
                        <a:ea typeface="Merriweather"/>
                        <a:cs typeface="Merriweather"/>
                        <a:sym typeface="Merriweather"/>
                      </a:endParaRPr>
                    </a:p>
                  </a:txBody>
                  <a:tcPr marT="91425" marB="91425" marR="91425" marL="91425"/>
                </a:tc>
              </a:tr>
              <a:tr h="427125">
                <a:tc>
                  <a:txBody>
                    <a:bodyPr/>
                    <a:lstStyle/>
                    <a:p>
                      <a:pPr indent="0" lvl="0" marL="0" rtl="0" algn="l">
                        <a:spcBef>
                          <a:spcPts val="0"/>
                        </a:spcBef>
                        <a:spcAft>
                          <a:spcPts val="0"/>
                        </a:spcAft>
                        <a:buNone/>
                      </a:pPr>
                      <a:r>
                        <a:rPr lang="en">
                          <a:latin typeface="Merriweather"/>
                          <a:ea typeface="Merriweather"/>
                          <a:cs typeface="Merriweather"/>
                          <a:sym typeface="Merriweather"/>
                        </a:rPr>
                        <a:t>Micro precision</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0.8128</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0.7340</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Micro recall</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0.8128</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0.7340</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Micro F1 score</a:t>
                      </a:r>
                      <a:endParaRPr>
                        <a:latin typeface="Merriweather"/>
                        <a:ea typeface="Merriweather"/>
                        <a:cs typeface="Merriweather"/>
                        <a:sym typeface="Merriweathe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0.8128</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0.7340</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Macro precision</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0.7717</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Merriweather"/>
                          <a:ea typeface="Merriweather"/>
                          <a:cs typeface="Merriweather"/>
                          <a:sym typeface="Merriweather"/>
                        </a:rPr>
                        <a:t>0.7030</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Macro recall</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0.7735</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Merriweather"/>
                          <a:ea typeface="Merriweather"/>
                          <a:cs typeface="Merriweather"/>
                          <a:sym typeface="Merriweather"/>
                        </a:rPr>
                        <a:t>0.6886</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Macro F1 score</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0.7723</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Merriweather"/>
                          <a:ea typeface="Merriweather"/>
                          <a:cs typeface="Merriweather"/>
                          <a:sym typeface="Merriweather"/>
                        </a:rPr>
                        <a:t>0.6929</a:t>
                      </a:r>
                      <a:endParaRPr>
                        <a:latin typeface="Merriweather"/>
                        <a:ea typeface="Merriweather"/>
                        <a:cs typeface="Merriweather"/>
                        <a:sym typeface="Merriweather"/>
                      </a:endParaRPr>
                    </a:p>
                  </a:txBody>
                  <a:tcPr marT="91425" marB="91425" marR="91425" marL="91425"/>
                </a:tc>
              </a:tr>
            </a:tbl>
          </a:graphicData>
        </a:graphic>
      </p:graphicFrame>
      <p:sp>
        <p:nvSpPr>
          <p:cNvPr id="886" name="Google Shape;886;p84"/>
          <p:cNvSpPr txBox="1"/>
          <p:nvPr>
            <p:ph idx="2"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20520070</a:t>
            </a:r>
            <a:endParaRPr/>
          </a:p>
        </p:txBody>
      </p:sp>
      <p:sp>
        <p:nvSpPr>
          <p:cNvPr id="887" name="Google Shape;887;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85"/>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GPT + MLP</a:t>
            </a:r>
            <a:endParaRPr/>
          </a:p>
        </p:txBody>
      </p:sp>
      <p:sp>
        <p:nvSpPr>
          <p:cNvPr id="893" name="Google Shape;893;p85"/>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894" name="Google Shape;894;p85"/>
          <p:cNvSpPr txBox="1"/>
          <p:nvPr>
            <p:ph idx="8" type="subTitle"/>
          </p:nvPr>
        </p:nvSpPr>
        <p:spPr>
          <a:xfrm>
            <a:off x="656350" y="1419675"/>
            <a:ext cx="7863000" cy="51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t>Kết quả thí nghiệm trên tập VNTC10 và VNTC27</a:t>
            </a:r>
            <a:endParaRPr sz="1400"/>
          </a:p>
        </p:txBody>
      </p:sp>
      <p:graphicFrame>
        <p:nvGraphicFramePr>
          <p:cNvPr id="895" name="Google Shape;895;p85"/>
          <p:cNvGraphicFramePr/>
          <p:nvPr/>
        </p:nvGraphicFramePr>
        <p:xfrm>
          <a:off x="845625" y="1934170"/>
          <a:ext cx="3000000" cy="3000000"/>
        </p:xfrm>
        <a:graphic>
          <a:graphicData uri="http://schemas.openxmlformats.org/drawingml/2006/table">
            <a:tbl>
              <a:tblPr>
                <a:noFill/>
                <a:tableStyleId>{CB2321EB-22B5-45E6-8DA8-624A58DE62B1}</a:tableStyleId>
              </a:tblPr>
              <a:tblGrid>
                <a:gridCol w="2527625"/>
                <a:gridCol w="2527625"/>
                <a:gridCol w="2527625"/>
              </a:tblGrid>
              <a:tr h="408325">
                <a:tc>
                  <a:txBody>
                    <a:bodyPr/>
                    <a:lstStyle/>
                    <a:p>
                      <a:pPr indent="0" lvl="0" marL="0" rtl="0" algn="l">
                        <a:spcBef>
                          <a:spcPts val="0"/>
                        </a:spcBef>
                        <a:spcAft>
                          <a:spcPts val="0"/>
                        </a:spcAft>
                        <a:buNone/>
                      </a:pPr>
                      <a:r>
                        <a:rPr b="1" lang="en">
                          <a:latin typeface="Merriweather"/>
                          <a:ea typeface="Merriweather"/>
                          <a:cs typeface="Merriweather"/>
                          <a:sym typeface="Merriweather"/>
                        </a:rPr>
                        <a:t>Dataset</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en">
                          <a:latin typeface="Merriweather"/>
                          <a:ea typeface="Merriweather"/>
                          <a:cs typeface="Merriweather"/>
                          <a:sym typeface="Merriweather"/>
                        </a:rPr>
                        <a:t>VNTC10(465 epochs)</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en">
                          <a:latin typeface="Merriweather"/>
                          <a:ea typeface="Merriweather"/>
                          <a:cs typeface="Merriweather"/>
                          <a:sym typeface="Merriweather"/>
                        </a:rPr>
                        <a:t>VNTC27(1600 epochs)</a:t>
                      </a:r>
                      <a:endParaRPr b="1">
                        <a:latin typeface="Merriweather"/>
                        <a:ea typeface="Merriweather"/>
                        <a:cs typeface="Merriweather"/>
                        <a:sym typeface="Merriweather"/>
                      </a:endParaRPr>
                    </a:p>
                  </a:txBody>
                  <a:tcPr marT="91425" marB="91425" marR="91425" marL="91425"/>
                </a:tc>
              </a:tr>
              <a:tr h="427125">
                <a:tc>
                  <a:txBody>
                    <a:bodyPr/>
                    <a:lstStyle/>
                    <a:p>
                      <a:pPr indent="0" lvl="0" marL="0" rtl="0" algn="l">
                        <a:spcBef>
                          <a:spcPts val="0"/>
                        </a:spcBef>
                        <a:spcAft>
                          <a:spcPts val="0"/>
                        </a:spcAft>
                        <a:buNone/>
                      </a:pPr>
                      <a:r>
                        <a:rPr lang="en">
                          <a:latin typeface="Merriweather"/>
                          <a:ea typeface="Merriweather"/>
                          <a:cs typeface="Merriweather"/>
                          <a:sym typeface="Merriweather"/>
                        </a:rPr>
                        <a:t>Micro precision</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0.9671</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0.9431</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Micro recall</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0.9671</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0.9431</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Micro F1 score</a:t>
                      </a:r>
                      <a:endParaRPr>
                        <a:latin typeface="Merriweather"/>
                        <a:ea typeface="Merriweather"/>
                        <a:cs typeface="Merriweather"/>
                        <a:sym typeface="Merriweathe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0.9671</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0.9431</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Macro precision</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0.9685</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Merriweather"/>
                          <a:ea typeface="Merriweather"/>
                          <a:cs typeface="Merriweather"/>
                          <a:sym typeface="Merriweather"/>
                        </a:rPr>
                        <a:t>0.8166</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Macro recall</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0.9644</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Merriweather"/>
                          <a:ea typeface="Merriweather"/>
                          <a:cs typeface="Merriweather"/>
                          <a:sym typeface="Merriweather"/>
                        </a:rPr>
                        <a:t>0.8703</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Macro F1 score</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0.9664</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Merriweather"/>
                          <a:ea typeface="Merriweather"/>
                          <a:cs typeface="Merriweather"/>
                          <a:sym typeface="Merriweather"/>
                        </a:rPr>
                        <a:t>0.8395</a:t>
                      </a:r>
                      <a:endParaRPr>
                        <a:latin typeface="Merriweather"/>
                        <a:ea typeface="Merriweather"/>
                        <a:cs typeface="Merriweather"/>
                        <a:sym typeface="Merriweather"/>
                      </a:endParaRPr>
                    </a:p>
                  </a:txBody>
                  <a:tcPr marT="91425" marB="91425" marR="91425" marL="91425"/>
                </a:tc>
              </a:tr>
            </a:tbl>
          </a:graphicData>
        </a:graphic>
      </p:graphicFrame>
      <p:sp>
        <p:nvSpPr>
          <p:cNvPr id="896" name="Google Shape;896;p85"/>
          <p:cNvSpPr txBox="1"/>
          <p:nvPr>
            <p:ph idx="2"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20520070</a:t>
            </a:r>
            <a:endParaRPr/>
          </a:p>
        </p:txBody>
      </p:sp>
      <p:sp>
        <p:nvSpPr>
          <p:cNvPr id="897" name="Google Shape;897;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86"/>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GPT2</a:t>
            </a:r>
            <a:endParaRPr/>
          </a:p>
        </p:txBody>
      </p:sp>
      <p:sp>
        <p:nvSpPr>
          <p:cNvPr id="903" name="Google Shape;903;p86"/>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904" name="Google Shape;904;p86"/>
          <p:cNvSpPr txBox="1"/>
          <p:nvPr>
            <p:ph idx="2"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20520052</a:t>
            </a:r>
            <a:endParaRPr/>
          </a:p>
        </p:txBody>
      </p:sp>
      <p:sp>
        <p:nvSpPr>
          <p:cNvPr id="905" name="Google Shape;905;p86"/>
          <p:cNvSpPr txBox="1"/>
          <p:nvPr/>
        </p:nvSpPr>
        <p:spPr>
          <a:xfrm>
            <a:off x="561500" y="1463950"/>
            <a:ext cx="30000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latin typeface="Merriweather"/>
              <a:ea typeface="Merriweather"/>
              <a:cs typeface="Merriweather"/>
              <a:sym typeface="Merriweather"/>
            </a:endParaRPr>
          </a:p>
        </p:txBody>
      </p:sp>
      <p:sp>
        <p:nvSpPr>
          <p:cNvPr id="906" name="Google Shape;906;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907" name="Google Shape;907;p86"/>
          <p:cNvGraphicFramePr/>
          <p:nvPr/>
        </p:nvGraphicFramePr>
        <p:xfrm>
          <a:off x="945000" y="1596455"/>
          <a:ext cx="3000000" cy="3000000"/>
        </p:xfrm>
        <a:graphic>
          <a:graphicData uri="http://schemas.openxmlformats.org/drawingml/2006/table">
            <a:tbl>
              <a:tblPr>
                <a:noFill/>
                <a:tableStyleId>{CB2321EB-22B5-45E6-8DA8-624A58DE62B1}</a:tableStyleId>
              </a:tblPr>
              <a:tblGrid>
                <a:gridCol w="2367625"/>
                <a:gridCol w="2367625"/>
                <a:gridCol w="2367625"/>
              </a:tblGrid>
              <a:tr h="372025">
                <a:tc>
                  <a:txBody>
                    <a:bodyPr/>
                    <a:lstStyle/>
                    <a:p>
                      <a:pPr indent="0" lvl="0" marL="0" rtl="0" algn="l">
                        <a:spcBef>
                          <a:spcPts val="0"/>
                        </a:spcBef>
                        <a:spcAft>
                          <a:spcPts val="0"/>
                        </a:spcAft>
                        <a:buNone/>
                      </a:pPr>
                      <a:r>
                        <a:t/>
                      </a:r>
                      <a:endParaRPr>
                        <a:solidFill>
                          <a:srgbClr val="24292E"/>
                        </a:solidFill>
                        <a:highlight>
                          <a:srgbClr val="F1F2F3"/>
                        </a:highlight>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VNTC10</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VNTC27</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Accuracy</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0.7731</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0.6343</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Micro Precision</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0.7615</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0.6362</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Macro Precision</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0.3831</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0.5523</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Micro Recall</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0.7645</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0.6314</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Macro Recall</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0.3624</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0.5851</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Micro F1</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0.3612</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0.5624</a:t>
                      </a:r>
                      <a:endParaRPr>
                        <a:latin typeface="Merriweather"/>
                        <a:ea typeface="Merriweather"/>
                        <a:cs typeface="Merriweather"/>
                        <a:sym typeface="Merriweather"/>
                      </a:endParaRPr>
                    </a:p>
                  </a:txBody>
                  <a:tcPr marT="91425" marB="91425" marR="91425" marL="91425"/>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Macro F1</a:t>
                      </a: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0.7631</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0.6951</a:t>
                      </a:r>
                      <a:endParaRPr>
                        <a:latin typeface="Merriweather"/>
                        <a:ea typeface="Merriweather"/>
                        <a:cs typeface="Merriweather"/>
                        <a:sym typeface="Merriweather"/>
                      </a:endParaRPr>
                    </a:p>
                  </a:txBody>
                  <a:tcPr marT="91425" marB="91425" marR="91425" marL="91425"/>
                </a:tc>
              </a:tr>
            </a:tbl>
          </a:graphicData>
        </a:graphic>
      </p:graphicFrame>
      <p:sp>
        <p:nvSpPr>
          <p:cNvPr id="908" name="Google Shape;908;p86"/>
          <p:cNvSpPr txBox="1"/>
          <p:nvPr/>
        </p:nvSpPr>
        <p:spPr>
          <a:xfrm>
            <a:off x="905875" y="1198850"/>
            <a:ext cx="7467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chemeClr val="dk1"/>
                </a:solidFill>
                <a:latin typeface="Merriweather"/>
                <a:ea typeface="Merriweather"/>
                <a:cs typeface="Merriweather"/>
                <a:sym typeface="Merriweather"/>
              </a:rPr>
              <a:t>Adam</a:t>
            </a:r>
            <a:r>
              <a:rPr b="1" lang="en" sz="2000">
                <a:solidFill>
                  <a:schemeClr val="dk1"/>
                </a:solidFill>
                <a:latin typeface="Merriweather"/>
                <a:ea typeface="Merriweather"/>
                <a:cs typeface="Merriweather"/>
                <a:sym typeface="Merriweather"/>
              </a:rPr>
              <a:t> - Learning Rate = 0.005 - 10 Epochs</a:t>
            </a:r>
            <a:endParaRPr b="1" sz="2000">
              <a:solidFill>
                <a:schemeClr val="dk1"/>
              </a:solidFill>
              <a:latin typeface="Merriweather"/>
              <a:ea typeface="Merriweather"/>
              <a:cs typeface="Merriweather"/>
              <a:sym typeface="Merriweathe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87"/>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GPT2</a:t>
            </a:r>
            <a:endParaRPr/>
          </a:p>
        </p:txBody>
      </p:sp>
      <p:sp>
        <p:nvSpPr>
          <p:cNvPr id="914" name="Google Shape;914;p87"/>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915" name="Google Shape;915;p87"/>
          <p:cNvSpPr txBox="1"/>
          <p:nvPr>
            <p:ph idx="2"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20520052</a:t>
            </a:r>
            <a:endParaRPr/>
          </a:p>
        </p:txBody>
      </p:sp>
      <p:sp>
        <p:nvSpPr>
          <p:cNvPr id="916" name="Google Shape;916;p87"/>
          <p:cNvSpPr txBox="1"/>
          <p:nvPr/>
        </p:nvSpPr>
        <p:spPr>
          <a:xfrm>
            <a:off x="561500" y="1463950"/>
            <a:ext cx="30000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a:latin typeface="Merriweather"/>
              <a:ea typeface="Merriweather"/>
              <a:cs typeface="Merriweather"/>
              <a:sym typeface="Merriweather"/>
            </a:endParaRPr>
          </a:p>
        </p:txBody>
      </p:sp>
      <p:sp>
        <p:nvSpPr>
          <p:cNvPr id="917" name="Google Shape;917;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918" name="Google Shape;918;p87"/>
          <p:cNvGraphicFramePr/>
          <p:nvPr/>
        </p:nvGraphicFramePr>
        <p:xfrm>
          <a:off x="945000" y="1748855"/>
          <a:ext cx="3000000" cy="3000000"/>
        </p:xfrm>
        <a:graphic>
          <a:graphicData uri="http://schemas.openxmlformats.org/drawingml/2006/table">
            <a:tbl>
              <a:tblPr>
                <a:noFill/>
                <a:tableStyleId>{CB2321EB-22B5-45E6-8DA8-624A58DE62B1}</a:tableStyleId>
              </a:tblPr>
              <a:tblGrid>
                <a:gridCol w="2367625"/>
                <a:gridCol w="2367625"/>
                <a:gridCol w="2367625"/>
              </a:tblGrid>
              <a:tr h="372025">
                <a:tc>
                  <a:txBody>
                    <a:bodyPr/>
                    <a:lstStyle/>
                    <a:p>
                      <a:pPr indent="0" lvl="0" marL="0" rtl="0" algn="l">
                        <a:spcBef>
                          <a:spcPts val="0"/>
                        </a:spcBef>
                        <a:spcAft>
                          <a:spcPts val="0"/>
                        </a:spcAft>
                        <a:buNone/>
                      </a:pPr>
                      <a:r>
                        <a:t/>
                      </a:r>
                      <a:endParaRPr>
                        <a:solidFill>
                          <a:srgbClr val="24292E"/>
                        </a:solidFill>
                        <a:highlight>
                          <a:srgbClr val="F1F2F3"/>
                        </a:highlight>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VNTC10</a:t>
                      </a:r>
                      <a:endParaRPr>
                        <a:latin typeface="Merriweather"/>
                        <a:ea typeface="Merriweather"/>
                        <a:cs typeface="Merriweather"/>
                        <a:sym typeface="Merriweathe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VNTC27</a:t>
                      </a:r>
                      <a:endParaRPr>
                        <a:latin typeface="Merriweather"/>
                        <a:ea typeface="Merriweather"/>
                        <a:cs typeface="Merriweather"/>
                        <a:sym typeface="Merriweather"/>
                      </a:endParaRPr>
                    </a:p>
                  </a:txBody>
                  <a:tcPr marT="91425" marB="91425" marR="91425" marL="91425">
                    <a:lnB cap="flat" cmpd="sng" w="9525">
                      <a:solidFill>
                        <a:srgbClr val="9E9E9E"/>
                      </a:solidFill>
                      <a:prstDash val="solid"/>
                      <a:round/>
                      <a:headEnd len="sm" w="sm" type="none"/>
                      <a:tailEnd len="sm" w="sm" type="none"/>
                    </a:lnB>
                  </a:tcPr>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Accuracy</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Merriweather"/>
                          <a:ea typeface="Merriweather"/>
                          <a:cs typeface="Merriweather"/>
                          <a:sym typeface="Merriweather"/>
                        </a:rPr>
                        <a:t>0.1421</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0.0244</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Micro Precision</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Merriweather"/>
                          <a:ea typeface="Merriweather"/>
                          <a:cs typeface="Merriweather"/>
                          <a:sym typeface="Merriweather"/>
                        </a:rPr>
                        <a:t>0.1612</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a:t>
                      </a:r>
                      <a:r>
                        <a:rPr lang="en">
                          <a:latin typeface="Merriweather"/>
                          <a:ea typeface="Merriweather"/>
                          <a:cs typeface="Merriweather"/>
                          <a:sym typeface="Merriweather"/>
                        </a:rPr>
                        <a:t>1</a:t>
                      </a:r>
                      <a:r>
                        <a:rPr lang="en">
                          <a:latin typeface="Merriweather"/>
                          <a:ea typeface="Merriweather"/>
                          <a:cs typeface="Merriweather"/>
                          <a:sym typeface="Merriweather"/>
                        </a:rPr>
                        <a:t>373</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Macro Precision</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Merriweather"/>
                          <a:ea typeface="Merriweather"/>
                          <a:cs typeface="Merriweather"/>
                          <a:sym typeface="Merriweather"/>
                        </a:rPr>
                        <a:t>0.1034</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0.0328</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Micro Recall</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Merriweather"/>
                          <a:ea typeface="Merriweather"/>
                          <a:cs typeface="Merriweather"/>
                          <a:sym typeface="Merriweather"/>
                        </a:rPr>
                        <a:t>0.2321</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0.1274</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Macro Recall</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Merriweather"/>
                          <a:ea typeface="Merriweather"/>
                          <a:cs typeface="Merriweather"/>
                          <a:sym typeface="Merriweather"/>
                        </a:rPr>
                        <a:t>0.0353</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0.0223</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Micro F1</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Merriweather"/>
                          <a:ea typeface="Merriweather"/>
                          <a:cs typeface="Merriweather"/>
                          <a:sym typeface="Merriweather"/>
                        </a:rPr>
                        <a:t>0.1462</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0.1312</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72025">
                <a:tc>
                  <a:txBody>
                    <a:bodyPr/>
                    <a:lstStyle/>
                    <a:p>
                      <a:pPr indent="0" lvl="0" marL="0" rtl="0" algn="l">
                        <a:spcBef>
                          <a:spcPts val="0"/>
                        </a:spcBef>
                        <a:spcAft>
                          <a:spcPts val="0"/>
                        </a:spcAft>
                        <a:buNone/>
                      </a:pPr>
                      <a:r>
                        <a:rPr lang="en">
                          <a:solidFill>
                            <a:srgbClr val="24292E"/>
                          </a:solidFill>
                          <a:highlight>
                            <a:srgbClr val="F1F2F3"/>
                          </a:highlight>
                          <a:latin typeface="Merriweather"/>
                          <a:ea typeface="Merriweather"/>
                          <a:cs typeface="Merriweather"/>
                          <a:sym typeface="Merriweather"/>
                        </a:rPr>
                        <a:t>Macro F1</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latin typeface="Merriweather"/>
                          <a:ea typeface="Merriweather"/>
                          <a:cs typeface="Merriweather"/>
                          <a:sym typeface="Merriweather"/>
                        </a:rPr>
                        <a:t>0.0233</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erriweather"/>
                          <a:ea typeface="Merriweather"/>
                          <a:cs typeface="Merriweather"/>
                          <a:sym typeface="Merriweather"/>
                        </a:rPr>
                        <a:t>0.0166</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919" name="Google Shape;919;p87"/>
          <p:cNvSpPr txBox="1"/>
          <p:nvPr/>
        </p:nvSpPr>
        <p:spPr>
          <a:xfrm>
            <a:off x="905875" y="1198850"/>
            <a:ext cx="7467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chemeClr val="dk1"/>
                </a:solidFill>
                <a:latin typeface="Merriweather"/>
                <a:ea typeface="Merriweather"/>
                <a:cs typeface="Merriweather"/>
                <a:sym typeface="Merriweather"/>
              </a:rPr>
              <a:t>SGD</a:t>
            </a:r>
            <a:r>
              <a:rPr b="1" lang="en" sz="2000">
                <a:solidFill>
                  <a:schemeClr val="dk1"/>
                </a:solidFill>
                <a:latin typeface="Merriweather"/>
                <a:ea typeface="Merriweather"/>
                <a:cs typeface="Merriweather"/>
                <a:sym typeface="Merriweather"/>
              </a:rPr>
              <a:t> - Learning Rate = 0.005 - 10 Epochs</a:t>
            </a:r>
            <a:endParaRPr b="1" sz="2000">
              <a:solidFill>
                <a:schemeClr val="dk1"/>
              </a:solidFill>
              <a:latin typeface="Merriweather"/>
              <a:ea typeface="Merriweather"/>
              <a:cs typeface="Merriweather"/>
              <a:sym typeface="Merriweathe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88"/>
          <p:cNvSpPr txBox="1"/>
          <p:nvPr>
            <p:ph type="ctrTitle"/>
          </p:nvPr>
        </p:nvSpPr>
        <p:spPr>
          <a:xfrm>
            <a:off x="1597800" y="487650"/>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BART</a:t>
            </a:r>
            <a:endParaRPr/>
          </a:p>
        </p:txBody>
      </p:sp>
      <p:sp>
        <p:nvSpPr>
          <p:cNvPr id="925" name="Google Shape;925;p88"/>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pic>
        <p:nvPicPr>
          <p:cNvPr id="926" name="Google Shape;926;p88"/>
          <p:cNvPicPr preferRelativeResize="0"/>
          <p:nvPr/>
        </p:nvPicPr>
        <p:blipFill>
          <a:blip r:embed="rId3">
            <a:alphaModFix/>
          </a:blip>
          <a:stretch>
            <a:fillRect/>
          </a:stretch>
        </p:blipFill>
        <p:spPr>
          <a:xfrm>
            <a:off x="1198463" y="1571262"/>
            <a:ext cx="2665275" cy="2000970"/>
          </a:xfrm>
          <a:prstGeom prst="rect">
            <a:avLst/>
          </a:prstGeom>
          <a:noFill/>
          <a:ln>
            <a:noFill/>
          </a:ln>
        </p:spPr>
      </p:pic>
      <p:pic>
        <p:nvPicPr>
          <p:cNvPr id="927" name="Google Shape;927;p88"/>
          <p:cNvPicPr preferRelativeResize="0"/>
          <p:nvPr/>
        </p:nvPicPr>
        <p:blipFill>
          <a:blip r:embed="rId4">
            <a:alphaModFix/>
          </a:blip>
          <a:stretch>
            <a:fillRect/>
          </a:stretch>
        </p:blipFill>
        <p:spPr>
          <a:xfrm>
            <a:off x="5246575" y="1506563"/>
            <a:ext cx="2815934" cy="2130325"/>
          </a:xfrm>
          <a:prstGeom prst="rect">
            <a:avLst/>
          </a:prstGeom>
          <a:noFill/>
          <a:ln>
            <a:noFill/>
          </a:ln>
        </p:spPr>
      </p:pic>
      <p:sp>
        <p:nvSpPr>
          <p:cNvPr id="928" name="Google Shape;928;p88"/>
          <p:cNvSpPr txBox="1"/>
          <p:nvPr>
            <p:ph idx="8" type="subTitle"/>
          </p:nvPr>
        </p:nvSpPr>
        <p:spPr>
          <a:xfrm>
            <a:off x="661875" y="3733500"/>
            <a:ext cx="3956400" cy="1148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t>BERT: </a:t>
            </a:r>
            <a:r>
              <a:rPr b="0" lang="en" sz="1400"/>
              <a:t>Các token ngẫu nhiên được thay thế bằng &lt;mask&gt;, và các văn bản  của chúng ta sẽ mã hóa 2 chiều. Các token bị thiếu sẽ được dự đoán một cách độc lập với nhau. Do đó BERT sẽ khó để generate ra được từ mới hơn.</a:t>
            </a:r>
            <a:endParaRPr b="0" sz="1400"/>
          </a:p>
        </p:txBody>
      </p:sp>
      <p:sp>
        <p:nvSpPr>
          <p:cNvPr id="929" name="Google Shape;929;p88"/>
          <p:cNvSpPr txBox="1"/>
          <p:nvPr>
            <p:ph idx="8" type="subTitle"/>
          </p:nvPr>
        </p:nvSpPr>
        <p:spPr>
          <a:xfrm>
            <a:off x="4835350" y="3733500"/>
            <a:ext cx="3956400" cy="1148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t>GPT</a:t>
            </a:r>
            <a:r>
              <a:rPr lang="en" sz="1400"/>
              <a:t>: </a:t>
            </a:r>
            <a:r>
              <a:rPr b="0" lang="en" sz="1400"/>
              <a:t>Token được dự đoán một cách “autoregressive”. Tức là GPT có thể dùng để generate từ mới được. Tuy nhiên mô hình chỉ học được từ hướng bên trái.</a:t>
            </a:r>
            <a:endParaRPr b="0" sz="1400"/>
          </a:p>
        </p:txBody>
      </p:sp>
      <p:sp>
        <p:nvSpPr>
          <p:cNvPr id="930" name="Google Shape;930;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31" name="Google Shape;931;p88"/>
          <p:cNvSpPr txBox="1"/>
          <p:nvPr>
            <p:ph idx="2"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20520079</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89"/>
          <p:cNvSpPr txBox="1"/>
          <p:nvPr>
            <p:ph type="ctrTitle"/>
          </p:nvPr>
        </p:nvSpPr>
        <p:spPr>
          <a:xfrm>
            <a:off x="1597800" y="487650"/>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BART</a:t>
            </a:r>
            <a:endParaRPr/>
          </a:p>
        </p:txBody>
      </p:sp>
      <p:sp>
        <p:nvSpPr>
          <p:cNvPr id="937" name="Google Shape;937;p89"/>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938" name="Google Shape;938;p89"/>
          <p:cNvSpPr txBox="1"/>
          <p:nvPr>
            <p:ph idx="8" type="subTitle"/>
          </p:nvPr>
        </p:nvSpPr>
        <p:spPr>
          <a:xfrm>
            <a:off x="661875" y="3733500"/>
            <a:ext cx="7863000" cy="1148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t>BART: </a:t>
            </a:r>
            <a:r>
              <a:rPr b="0" lang="en" sz="1400"/>
              <a:t>Input của encoder sẽ không cần được căn chỉnh với output của decoder, cho phép bất kỳ nhiễu chuyển đổi nào. Một document bị hỏng có thể thay thế bằng các ký hiệu &lt;mask&gt;.  Văn bản bị hỏng bên trái được encode hai chiều, và bên phải sử dụng autoregressive decoder để generate ra tốt hơn.</a:t>
            </a:r>
            <a:endParaRPr b="0" sz="1400"/>
          </a:p>
        </p:txBody>
      </p:sp>
      <p:pic>
        <p:nvPicPr>
          <p:cNvPr id="939" name="Google Shape;939;p89"/>
          <p:cNvPicPr preferRelativeResize="0"/>
          <p:nvPr/>
        </p:nvPicPr>
        <p:blipFill>
          <a:blip r:embed="rId3">
            <a:alphaModFix/>
          </a:blip>
          <a:stretch>
            <a:fillRect/>
          </a:stretch>
        </p:blipFill>
        <p:spPr>
          <a:xfrm>
            <a:off x="1977575" y="1605301"/>
            <a:ext cx="5231601" cy="1932900"/>
          </a:xfrm>
          <a:prstGeom prst="rect">
            <a:avLst/>
          </a:prstGeom>
          <a:noFill/>
          <a:ln>
            <a:noFill/>
          </a:ln>
        </p:spPr>
      </p:pic>
      <p:sp>
        <p:nvSpPr>
          <p:cNvPr id="940" name="Google Shape;940;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41" name="Google Shape;941;p89"/>
          <p:cNvSpPr txBox="1"/>
          <p:nvPr>
            <p:ph idx="2"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20520079</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90"/>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Fine-tuning </a:t>
            </a:r>
            <a:r>
              <a:rPr lang="en"/>
              <a:t>BART on Classification task</a:t>
            </a:r>
            <a:endParaRPr/>
          </a:p>
        </p:txBody>
      </p:sp>
      <p:sp>
        <p:nvSpPr>
          <p:cNvPr id="947" name="Google Shape;947;p90"/>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pic>
        <p:nvPicPr>
          <p:cNvPr id="948" name="Google Shape;948;p90"/>
          <p:cNvPicPr preferRelativeResize="0"/>
          <p:nvPr/>
        </p:nvPicPr>
        <p:blipFill>
          <a:blip r:embed="rId3">
            <a:alphaModFix/>
          </a:blip>
          <a:stretch>
            <a:fillRect/>
          </a:stretch>
        </p:blipFill>
        <p:spPr>
          <a:xfrm>
            <a:off x="2006575" y="1538288"/>
            <a:ext cx="5162550" cy="2066925"/>
          </a:xfrm>
          <a:prstGeom prst="rect">
            <a:avLst/>
          </a:prstGeom>
          <a:noFill/>
          <a:ln>
            <a:noFill/>
          </a:ln>
        </p:spPr>
      </p:pic>
      <p:sp>
        <p:nvSpPr>
          <p:cNvPr id="949" name="Google Shape;949;p90"/>
          <p:cNvSpPr txBox="1"/>
          <p:nvPr>
            <p:ph idx="8" type="subTitle"/>
          </p:nvPr>
        </p:nvSpPr>
        <p:spPr>
          <a:xfrm>
            <a:off x="661875" y="3733500"/>
            <a:ext cx="7863000" cy="1148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1400"/>
              <a:t>Sử dụng vector của hidden layer cuối cùng của lớp decoder để sử dụng cho quá trình phân lớp. </a:t>
            </a:r>
            <a:r>
              <a:rPr b="0" lang="en" sz="1400"/>
              <a:t>Ở đây em sẽ thực hiện với hai phương pháp</a:t>
            </a:r>
            <a:endParaRPr b="0" sz="1400"/>
          </a:p>
          <a:p>
            <a:pPr indent="-304800" lvl="0" marL="457200" rtl="0" algn="l">
              <a:spcBef>
                <a:spcPts val="0"/>
              </a:spcBef>
              <a:spcAft>
                <a:spcPts val="0"/>
              </a:spcAft>
              <a:buSzPts val="1200"/>
              <a:buChar char="●"/>
            </a:pPr>
            <a:r>
              <a:rPr lang="en" sz="1400"/>
              <a:t>Phương pháp 1. </a:t>
            </a:r>
            <a:r>
              <a:rPr b="0" lang="en" sz="1400"/>
              <a:t>Sử dụng pretrained BARTpho làm mô hình trích xuất đặc trưng, sau đó lấy vector đặc trưng đó qua mô hình phân lớp</a:t>
            </a:r>
            <a:endParaRPr b="0" sz="1400"/>
          </a:p>
          <a:p>
            <a:pPr indent="-304800" lvl="0" marL="457200" rtl="0" algn="l">
              <a:spcBef>
                <a:spcPts val="0"/>
              </a:spcBef>
              <a:spcAft>
                <a:spcPts val="0"/>
              </a:spcAft>
              <a:buSzPts val="1200"/>
              <a:buChar char="●"/>
            </a:pPr>
            <a:r>
              <a:rPr lang="en" sz="1400"/>
              <a:t>Phương pháp 2. </a:t>
            </a:r>
            <a:r>
              <a:rPr b="0" lang="en" sz="1400"/>
              <a:t>Fine-tuning BARTpho và mô hình phân lớp</a:t>
            </a:r>
            <a:endParaRPr b="0" sz="1400"/>
          </a:p>
        </p:txBody>
      </p:sp>
      <p:sp>
        <p:nvSpPr>
          <p:cNvPr id="950" name="Google Shape;950;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51" name="Google Shape;951;p90"/>
          <p:cNvSpPr txBox="1"/>
          <p:nvPr>
            <p:ph idx="2"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20520079</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91"/>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BART + DNN</a:t>
            </a:r>
            <a:endParaRPr/>
          </a:p>
        </p:txBody>
      </p:sp>
      <p:sp>
        <p:nvSpPr>
          <p:cNvPr id="957" name="Google Shape;957;p91"/>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958" name="Google Shape;958;p91"/>
          <p:cNvSpPr txBox="1"/>
          <p:nvPr>
            <p:ph idx="8" type="subTitle"/>
          </p:nvPr>
        </p:nvSpPr>
        <p:spPr>
          <a:xfrm>
            <a:off x="656350" y="1218100"/>
            <a:ext cx="7863000" cy="2303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1400"/>
              <a:t>Sử dụng vector của hidden layer cuối cùng của lớp decoder để sử dụng cho quá trình phân lớp. Ở đây em sẽ thực hiện với hai phương pháp</a:t>
            </a:r>
            <a:endParaRPr b="0" sz="1400"/>
          </a:p>
          <a:p>
            <a:pPr indent="-304800" lvl="0" marL="457200" rtl="0" algn="l">
              <a:spcBef>
                <a:spcPts val="0"/>
              </a:spcBef>
              <a:spcAft>
                <a:spcPts val="0"/>
              </a:spcAft>
              <a:buSzPts val="1200"/>
              <a:buChar char="●"/>
            </a:pPr>
            <a:r>
              <a:rPr lang="en" sz="1400"/>
              <a:t>Phương pháp 1. </a:t>
            </a:r>
            <a:r>
              <a:rPr b="0" lang="en" sz="1400"/>
              <a:t>Sử dụng pretrained BARTpho làm mô hình trích xuất đặc trưng, sau đó lấy vector đặc trưng đó qua mô hình phân lớp</a:t>
            </a:r>
            <a:endParaRPr b="0" sz="1400"/>
          </a:p>
          <a:p>
            <a:pPr indent="-304800" lvl="0" marL="457200" rtl="0" algn="l">
              <a:spcBef>
                <a:spcPts val="0"/>
              </a:spcBef>
              <a:spcAft>
                <a:spcPts val="0"/>
              </a:spcAft>
              <a:buSzPts val="1200"/>
              <a:buChar char="●"/>
            </a:pPr>
            <a:r>
              <a:rPr lang="en" sz="1400"/>
              <a:t>Phương pháp 2. </a:t>
            </a:r>
            <a:r>
              <a:rPr b="0" lang="en" sz="1400"/>
              <a:t>Fine-tuning BARTpho và mô hình phân lớp</a:t>
            </a:r>
            <a:endParaRPr b="0" sz="1400"/>
          </a:p>
          <a:p>
            <a:pPr indent="0" lvl="0" marL="0" rtl="0" algn="l">
              <a:spcBef>
                <a:spcPts val="0"/>
              </a:spcBef>
              <a:spcAft>
                <a:spcPts val="0"/>
              </a:spcAft>
              <a:buNone/>
            </a:pPr>
            <a:r>
              <a:t/>
            </a:r>
            <a:endParaRPr b="0" sz="1400"/>
          </a:p>
          <a:p>
            <a:pPr indent="0" lvl="0" marL="0" rtl="0" algn="l">
              <a:spcBef>
                <a:spcPts val="0"/>
              </a:spcBef>
              <a:spcAft>
                <a:spcPts val="0"/>
              </a:spcAft>
              <a:buNone/>
            </a:pPr>
            <a:r>
              <a:rPr b="0" lang="en" sz="1400"/>
              <a:t>Với mô hình phân lớp, thì sẽ cho một lớp có 768 chiều rồi qua 1 lớp softmax để phân lớp.</a:t>
            </a:r>
            <a:endParaRPr b="0" sz="1400"/>
          </a:p>
        </p:txBody>
      </p:sp>
      <p:pic>
        <p:nvPicPr>
          <p:cNvPr id="959" name="Google Shape;959;p91"/>
          <p:cNvPicPr preferRelativeResize="0"/>
          <p:nvPr/>
        </p:nvPicPr>
        <p:blipFill>
          <a:blip r:embed="rId3">
            <a:alphaModFix/>
          </a:blip>
          <a:stretch>
            <a:fillRect/>
          </a:stretch>
        </p:blipFill>
        <p:spPr>
          <a:xfrm>
            <a:off x="1519238" y="3423550"/>
            <a:ext cx="6105525" cy="1057275"/>
          </a:xfrm>
          <a:prstGeom prst="rect">
            <a:avLst/>
          </a:prstGeom>
          <a:noFill/>
          <a:ln>
            <a:noFill/>
          </a:ln>
        </p:spPr>
      </p:pic>
      <p:sp>
        <p:nvSpPr>
          <p:cNvPr id="960" name="Google Shape;960;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61" name="Google Shape;961;p91"/>
          <p:cNvSpPr txBox="1"/>
          <p:nvPr>
            <p:ph idx="2"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20520079</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92"/>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Experiment BART + DNN</a:t>
            </a:r>
            <a:endParaRPr/>
          </a:p>
        </p:txBody>
      </p:sp>
      <p:sp>
        <p:nvSpPr>
          <p:cNvPr id="967" name="Google Shape;967;p92"/>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968" name="Google Shape;968;p92"/>
          <p:cNvSpPr txBox="1"/>
          <p:nvPr>
            <p:ph idx="8" type="subTitle"/>
          </p:nvPr>
        </p:nvSpPr>
        <p:spPr>
          <a:xfrm>
            <a:off x="656350" y="1512325"/>
            <a:ext cx="7863000" cy="1397100"/>
          </a:xfrm>
          <a:prstGeom prst="rect">
            <a:avLst/>
          </a:prstGeom>
        </p:spPr>
        <p:txBody>
          <a:bodyPr anchorCtr="0" anchor="ctr" bIns="0" lIns="0" spcFirstLastPara="1" rIns="0" wrap="square" tIns="0">
            <a:noAutofit/>
          </a:bodyPr>
          <a:lstStyle/>
          <a:p>
            <a:pPr indent="-292100" lvl="0" marL="457200" rtl="0" algn="l">
              <a:spcBef>
                <a:spcPts val="0"/>
              </a:spcBef>
              <a:spcAft>
                <a:spcPts val="0"/>
              </a:spcAft>
              <a:buSzPts val="1000"/>
              <a:buChar char="●"/>
            </a:pPr>
            <a:r>
              <a:rPr b="0" lang="en" sz="1400"/>
              <a:t>Sử dụng early stopping cho val_loss</a:t>
            </a:r>
            <a:endParaRPr b="0" sz="1400"/>
          </a:p>
          <a:p>
            <a:pPr indent="-292100" lvl="0" marL="457200" rtl="0" algn="l">
              <a:spcBef>
                <a:spcPts val="0"/>
              </a:spcBef>
              <a:spcAft>
                <a:spcPts val="0"/>
              </a:spcAft>
              <a:buSzPts val="1000"/>
              <a:buChar char="●"/>
            </a:pPr>
            <a:r>
              <a:rPr b="0" lang="en" sz="1400"/>
              <a:t>Sử dụng linear scheduler </a:t>
            </a:r>
            <a:endParaRPr b="0" sz="1400"/>
          </a:p>
          <a:p>
            <a:pPr indent="-292100" lvl="0" marL="457200" rtl="0" algn="l">
              <a:spcBef>
                <a:spcPts val="0"/>
              </a:spcBef>
              <a:spcAft>
                <a:spcPts val="0"/>
              </a:spcAft>
              <a:buSzPts val="1000"/>
              <a:buChar char="●"/>
            </a:pPr>
            <a:r>
              <a:rPr b="0" lang="en" sz="1400"/>
              <a:t>Do mô hình đã sử dụng lớp normalization, nên ở đây sẽ dùng luôn normalization như kiến trúc BARTpho-base đã xây dựng</a:t>
            </a:r>
            <a:endParaRPr b="0" sz="1400"/>
          </a:p>
          <a:p>
            <a:pPr indent="-292100" lvl="0" marL="457200" rtl="0" algn="l">
              <a:spcBef>
                <a:spcPts val="0"/>
              </a:spcBef>
              <a:spcAft>
                <a:spcPts val="0"/>
              </a:spcAft>
              <a:buSzPts val="1000"/>
              <a:buChar char="●"/>
            </a:pPr>
            <a:r>
              <a:rPr b="0" lang="en" sz="1400"/>
              <a:t>Thực nghiệm với 2 optimizer là Adam và SGD</a:t>
            </a:r>
            <a:endParaRPr b="0" sz="1400"/>
          </a:p>
        </p:txBody>
      </p:sp>
      <p:sp>
        <p:nvSpPr>
          <p:cNvPr id="969" name="Google Shape;969;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0" name="Google Shape;970;p92"/>
          <p:cNvSpPr txBox="1"/>
          <p:nvPr>
            <p:ph idx="2"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20520079</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93"/>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Experiment BART + DNN</a:t>
            </a:r>
            <a:endParaRPr/>
          </a:p>
        </p:txBody>
      </p:sp>
      <p:sp>
        <p:nvSpPr>
          <p:cNvPr id="976" name="Google Shape;976;p93"/>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977" name="Google Shape;977;p93"/>
          <p:cNvSpPr txBox="1"/>
          <p:nvPr>
            <p:ph idx="8" type="subTitle"/>
          </p:nvPr>
        </p:nvSpPr>
        <p:spPr>
          <a:xfrm>
            <a:off x="656350" y="1419675"/>
            <a:ext cx="7863000" cy="51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t>Phương pháp 1. </a:t>
            </a:r>
            <a:r>
              <a:rPr b="0" lang="en" sz="1400"/>
              <a:t>Sử dụng pretrained (batch_size = 1024) trên tập </a:t>
            </a:r>
            <a:r>
              <a:rPr lang="en" sz="1400"/>
              <a:t>VNTC10</a:t>
            </a:r>
            <a:endParaRPr sz="1400"/>
          </a:p>
        </p:txBody>
      </p:sp>
      <p:graphicFrame>
        <p:nvGraphicFramePr>
          <p:cNvPr id="978" name="Google Shape;978;p93"/>
          <p:cNvGraphicFramePr/>
          <p:nvPr/>
        </p:nvGraphicFramePr>
        <p:xfrm>
          <a:off x="845625" y="1934170"/>
          <a:ext cx="3000000" cy="3000000"/>
        </p:xfrm>
        <a:graphic>
          <a:graphicData uri="http://schemas.openxmlformats.org/drawingml/2006/table">
            <a:tbl>
              <a:tblPr>
                <a:noFill/>
                <a:tableStyleId>{CB2321EB-22B5-45E6-8DA8-624A58DE62B1}</a:tableStyleId>
              </a:tblPr>
              <a:tblGrid>
                <a:gridCol w="2527625"/>
                <a:gridCol w="2527625"/>
                <a:gridCol w="2527625"/>
              </a:tblGrid>
              <a:tr h="408325">
                <a:tc>
                  <a:txBody>
                    <a:bodyPr/>
                    <a:lstStyle/>
                    <a:p>
                      <a:pPr indent="0" lvl="0" marL="0" rtl="0" algn="l">
                        <a:spcBef>
                          <a:spcPts val="0"/>
                        </a:spcBef>
                        <a:spcAft>
                          <a:spcPts val="0"/>
                        </a:spcAft>
                        <a:buNone/>
                      </a:pPr>
                      <a:r>
                        <a:rPr b="1" lang="en">
                          <a:latin typeface="Merriweather"/>
                          <a:ea typeface="Merriweather"/>
                          <a:cs typeface="Merriweather"/>
                          <a:sym typeface="Merriweather"/>
                        </a:rPr>
                        <a:t>Optimizer</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en">
                          <a:latin typeface="Merriweather"/>
                          <a:ea typeface="Merriweather"/>
                          <a:cs typeface="Merriweather"/>
                          <a:sym typeface="Merriweather"/>
                        </a:rPr>
                        <a:t>Adam</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en">
                          <a:latin typeface="Merriweather"/>
                          <a:ea typeface="Merriweather"/>
                          <a:cs typeface="Merriweather"/>
                          <a:sym typeface="Merriweather"/>
                        </a:rPr>
                        <a:t>SGD</a:t>
                      </a:r>
                      <a:endParaRPr b="1">
                        <a:latin typeface="Merriweather"/>
                        <a:ea typeface="Merriweather"/>
                        <a:cs typeface="Merriweather"/>
                        <a:sym typeface="Merriweather"/>
                      </a:endParaRPr>
                    </a:p>
                  </a:txBody>
                  <a:tcPr marT="91425" marB="91425" marR="91425" marL="91425"/>
                </a:tc>
              </a:tr>
              <a:tr h="427125">
                <a:tc>
                  <a:txBody>
                    <a:bodyPr/>
                    <a:lstStyle/>
                    <a:p>
                      <a:pPr indent="0" lvl="0" marL="0" rtl="0" algn="l">
                        <a:spcBef>
                          <a:spcPts val="0"/>
                        </a:spcBef>
                        <a:spcAft>
                          <a:spcPts val="0"/>
                        </a:spcAft>
                        <a:buNone/>
                      </a:pPr>
                      <a:r>
                        <a:rPr lang="en">
                          <a:latin typeface="Merriweather"/>
                          <a:ea typeface="Merriweather"/>
                          <a:cs typeface="Merriweather"/>
                          <a:sym typeface="Merriweather"/>
                        </a:rPr>
                        <a:t>Micro precision</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en">
                          <a:latin typeface="Merriweather"/>
                          <a:ea typeface="Merriweather"/>
                          <a:cs typeface="Merriweather"/>
                          <a:sym typeface="Merriweather"/>
                        </a:rPr>
                        <a:t>0.7905</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0.7663</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Micro recall</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en">
                          <a:latin typeface="Merriweather"/>
                          <a:ea typeface="Merriweather"/>
                          <a:cs typeface="Merriweather"/>
                          <a:sym typeface="Merriweather"/>
                        </a:rPr>
                        <a:t>0.7905</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0.7663</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Micro F1 score</a:t>
                      </a:r>
                      <a:endParaRPr>
                        <a:latin typeface="Merriweather"/>
                        <a:ea typeface="Merriweather"/>
                        <a:cs typeface="Merriweather"/>
                        <a:sym typeface="Merriweathe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Merriweather"/>
                          <a:ea typeface="Merriweather"/>
                          <a:cs typeface="Merriweather"/>
                          <a:sym typeface="Merriweather"/>
                        </a:rPr>
                        <a:t>0.7905</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0.7663</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Macro precision</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Merriweather"/>
                          <a:ea typeface="Merriweather"/>
                          <a:cs typeface="Merriweather"/>
                          <a:sym typeface="Merriweather"/>
                        </a:rPr>
                        <a:t>0.7512</a:t>
                      </a:r>
                      <a:endParaRPr b="1">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Merriweather"/>
                          <a:ea typeface="Merriweather"/>
                          <a:cs typeface="Merriweather"/>
                          <a:sym typeface="Merriweather"/>
                        </a:rPr>
                        <a:t>0.7221</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Macro recall</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Merriweather"/>
                          <a:ea typeface="Merriweather"/>
                          <a:cs typeface="Merriweather"/>
                          <a:sym typeface="Merriweather"/>
                        </a:rPr>
                        <a:t>0.7509</a:t>
                      </a:r>
                      <a:endParaRPr b="1">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Merriweather"/>
                          <a:ea typeface="Merriweather"/>
                          <a:cs typeface="Merriweather"/>
                          <a:sym typeface="Merriweather"/>
                        </a:rPr>
                        <a:t>0.7257</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Macro F1 score</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Merriweather"/>
                          <a:ea typeface="Merriweather"/>
                          <a:cs typeface="Merriweather"/>
                          <a:sym typeface="Merriweather"/>
                        </a:rPr>
                        <a:t>0.7484</a:t>
                      </a:r>
                      <a:endParaRPr b="1">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Merriweather"/>
                          <a:ea typeface="Merriweather"/>
                          <a:cs typeface="Merriweather"/>
                          <a:sym typeface="Merriweather"/>
                        </a:rPr>
                        <a:t>0.7229</a:t>
                      </a:r>
                      <a:endParaRPr>
                        <a:latin typeface="Merriweather"/>
                        <a:ea typeface="Merriweather"/>
                        <a:cs typeface="Merriweather"/>
                        <a:sym typeface="Merriweather"/>
                      </a:endParaRPr>
                    </a:p>
                  </a:txBody>
                  <a:tcPr marT="91425" marB="91425" marR="91425" marL="91425"/>
                </a:tc>
              </a:tr>
            </a:tbl>
          </a:graphicData>
        </a:graphic>
      </p:graphicFrame>
      <p:sp>
        <p:nvSpPr>
          <p:cNvPr id="979" name="Google Shape;979;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0" name="Google Shape;980;p93"/>
          <p:cNvSpPr txBox="1"/>
          <p:nvPr>
            <p:ph idx="2"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20520079</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1"/>
          <p:cNvSpPr txBox="1"/>
          <p:nvPr>
            <p:ph type="ctrTitle"/>
          </p:nvPr>
        </p:nvSpPr>
        <p:spPr>
          <a:xfrm>
            <a:off x="1597800" y="487650"/>
            <a:ext cx="59334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Vietnamese News Classification</a:t>
            </a:r>
            <a:endParaRPr/>
          </a:p>
        </p:txBody>
      </p:sp>
      <p:sp>
        <p:nvSpPr>
          <p:cNvPr id="312" name="Google Shape;312;p31"/>
          <p:cNvSpPr txBox="1"/>
          <p:nvPr>
            <p:ph idx="4" type="body"/>
          </p:nvPr>
        </p:nvSpPr>
        <p:spPr>
          <a:xfrm>
            <a:off x="720000" y="1519025"/>
            <a:ext cx="7089900" cy="3498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Trong một thập kỷ gần đây, số lượng tin tức mới hằng ngày bùng nổ hơn bao giờ hết.</a:t>
            </a:r>
            <a:endParaRPr/>
          </a:p>
          <a:p>
            <a:pPr indent="0" lvl="0" marL="914400" rtl="0" algn="l">
              <a:spcBef>
                <a:spcPts val="1600"/>
              </a:spcBef>
              <a:spcAft>
                <a:spcPts val="0"/>
              </a:spcAft>
              <a:buNone/>
            </a:pPr>
            <a:r>
              <a:rPr lang="en"/>
              <a:t>→ Rất khó để người dùng có thể tìm kiếm được tới những chủ đề tin tức ưa thích nếu không có một công cụ giúp họ phân loại tin tức. </a:t>
            </a:r>
            <a:endParaRPr/>
          </a:p>
          <a:p>
            <a:pPr indent="0" lvl="0" marL="0" rtl="0" algn="l">
              <a:spcBef>
                <a:spcPts val="1600"/>
              </a:spcBef>
              <a:spcAft>
                <a:spcPts val="1600"/>
              </a:spcAft>
              <a:buNone/>
            </a:pPr>
            <a:r>
              <a:rPr lang="en"/>
              <a:t>→ Phân loại tin tức (đặc biệt trong tiếng Việt)</a:t>
            </a:r>
            <a:endParaRPr/>
          </a:p>
        </p:txBody>
      </p:sp>
      <p:sp>
        <p:nvSpPr>
          <p:cNvPr id="313" name="Google Shape;313;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4" name="Google Shape;314;p31"/>
          <p:cNvSpPr txBox="1"/>
          <p:nvPr>
            <p:ph idx="1" type="subTitle"/>
          </p:nvPr>
        </p:nvSpPr>
        <p:spPr>
          <a:xfrm>
            <a:off x="720000" y="1043500"/>
            <a:ext cx="1540800" cy="174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200"/>
              <a:t>Tuesday 20/12/2022</a:t>
            </a:r>
            <a:endParaRPr sz="1200"/>
          </a:p>
        </p:txBody>
      </p:sp>
      <p:sp>
        <p:nvSpPr>
          <p:cNvPr id="315" name="Google Shape;315;p31"/>
          <p:cNvSpPr txBox="1"/>
          <p:nvPr>
            <p:ph idx="2"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a:t>
            </a:r>
            <a:r>
              <a:rPr lang="en" sz="1200"/>
              <a:t>0094</a:t>
            </a:r>
            <a:endParaRPr b="0" sz="12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94"/>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Experiment BART + DNN</a:t>
            </a:r>
            <a:endParaRPr/>
          </a:p>
        </p:txBody>
      </p:sp>
      <p:sp>
        <p:nvSpPr>
          <p:cNvPr id="986" name="Google Shape;986;p94"/>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987" name="Google Shape;987;p94"/>
          <p:cNvSpPr txBox="1"/>
          <p:nvPr>
            <p:ph idx="8" type="subTitle"/>
          </p:nvPr>
        </p:nvSpPr>
        <p:spPr>
          <a:xfrm>
            <a:off x="656350" y="1419675"/>
            <a:ext cx="7863000" cy="51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t>Phương pháp 2. </a:t>
            </a:r>
            <a:r>
              <a:rPr b="0" lang="en" sz="1400"/>
              <a:t>Fine-tuning</a:t>
            </a:r>
            <a:r>
              <a:rPr b="0" lang="en" sz="1400"/>
              <a:t> (batch_size = 32) trên tập </a:t>
            </a:r>
            <a:r>
              <a:rPr lang="en" sz="1400"/>
              <a:t>VNTC10</a:t>
            </a:r>
            <a:endParaRPr sz="1400"/>
          </a:p>
        </p:txBody>
      </p:sp>
      <p:graphicFrame>
        <p:nvGraphicFramePr>
          <p:cNvPr id="988" name="Google Shape;988;p94"/>
          <p:cNvGraphicFramePr/>
          <p:nvPr/>
        </p:nvGraphicFramePr>
        <p:xfrm>
          <a:off x="845625" y="1934170"/>
          <a:ext cx="3000000" cy="3000000"/>
        </p:xfrm>
        <a:graphic>
          <a:graphicData uri="http://schemas.openxmlformats.org/drawingml/2006/table">
            <a:tbl>
              <a:tblPr>
                <a:noFill/>
                <a:tableStyleId>{CB2321EB-22B5-45E6-8DA8-624A58DE62B1}</a:tableStyleId>
              </a:tblPr>
              <a:tblGrid>
                <a:gridCol w="2527625"/>
                <a:gridCol w="2527625"/>
                <a:gridCol w="2527625"/>
              </a:tblGrid>
              <a:tr h="408325">
                <a:tc>
                  <a:txBody>
                    <a:bodyPr/>
                    <a:lstStyle/>
                    <a:p>
                      <a:pPr indent="0" lvl="0" marL="0" rtl="0" algn="l">
                        <a:spcBef>
                          <a:spcPts val="0"/>
                        </a:spcBef>
                        <a:spcAft>
                          <a:spcPts val="0"/>
                        </a:spcAft>
                        <a:buNone/>
                      </a:pPr>
                      <a:r>
                        <a:rPr b="1" lang="en">
                          <a:latin typeface="Merriweather"/>
                          <a:ea typeface="Merriweather"/>
                          <a:cs typeface="Merriweather"/>
                          <a:sym typeface="Merriweather"/>
                        </a:rPr>
                        <a:t>Optimizer</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en">
                          <a:latin typeface="Merriweather"/>
                          <a:ea typeface="Merriweather"/>
                          <a:cs typeface="Merriweather"/>
                          <a:sym typeface="Merriweather"/>
                        </a:rPr>
                        <a:t>Adam</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en">
                          <a:latin typeface="Merriweather"/>
                          <a:ea typeface="Merriweather"/>
                          <a:cs typeface="Merriweather"/>
                          <a:sym typeface="Merriweather"/>
                        </a:rPr>
                        <a:t>SGD</a:t>
                      </a:r>
                      <a:endParaRPr b="1">
                        <a:latin typeface="Merriweather"/>
                        <a:ea typeface="Merriweather"/>
                        <a:cs typeface="Merriweather"/>
                        <a:sym typeface="Merriweather"/>
                      </a:endParaRPr>
                    </a:p>
                  </a:txBody>
                  <a:tcPr marT="91425" marB="91425" marR="91425" marL="91425"/>
                </a:tc>
              </a:tr>
              <a:tr h="427125">
                <a:tc>
                  <a:txBody>
                    <a:bodyPr/>
                    <a:lstStyle/>
                    <a:p>
                      <a:pPr indent="0" lvl="0" marL="0" rtl="0" algn="l">
                        <a:spcBef>
                          <a:spcPts val="0"/>
                        </a:spcBef>
                        <a:spcAft>
                          <a:spcPts val="0"/>
                        </a:spcAft>
                        <a:buNone/>
                      </a:pPr>
                      <a:r>
                        <a:rPr lang="en">
                          <a:latin typeface="Merriweather"/>
                          <a:ea typeface="Merriweather"/>
                          <a:cs typeface="Merriweather"/>
                          <a:sym typeface="Merriweather"/>
                        </a:rPr>
                        <a:t>Micro precision</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en">
                          <a:latin typeface="Merriweather"/>
                          <a:ea typeface="Merriweather"/>
                          <a:cs typeface="Merriweather"/>
                          <a:sym typeface="Merriweather"/>
                        </a:rPr>
                        <a:t>0.8920</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0.8748</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Micro recall</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en">
                          <a:latin typeface="Merriweather"/>
                          <a:ea typeface="Merriweather"/>
                          <a:cs typeface="Merriweather"/>
                          <a:sym typeface="Merriweather"/>
                        </a:rPr>
                        <a:t>0.8920</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0.8748</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Micro F1 score</a:t>
                      </a:r>
                      <a:endParaRPr>
                        <a:latin typeface="Merriweather"/>
                        <a:ea typeface="Merriweather"/>
                        <a:cs typeface="Merriweather"/>
                        <a:sym typeface="Merriweathe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Merriweather"/>
                          <a:ea typeface="Merriweather"/>
                          <a:cs typeface="Merriweather"/>
                          <a:sym typeface="Merriweather"/>
                        </a:rPr>
                        <a:t>0.8920</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0.8748</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Macro precision</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Merriweather"/>
                          <a:ea typeface="Merriweather"/>
                          <a:cs typeface="Merriweather"/>
                          <a:sym typeface="Merriweather"/>
                        </a:rPr>
                        <a:t>0.8682</a:t>
                      </a:r>
                      <a:endParaRPr b="1">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Merriweather"/>
                          <a:ea typeface="Merriweather"/>
                          <a:cs typeface="Merriweather"/>
                          <a:sym typeface="Merriweather"/>
                        </a:rPr>
                        <a:t>0.8421</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Macro recall</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Merriweather"/>
                          <a:ea typeface="Merriweather"/>
                          <a:cs typeface="Merriweather"/>
                          <a:sym typeface="Merriweather"/>
                        </a:rPr>
                        <a:t>0.8508</a:t>
                      </a:r>
                      <a:endParaRPr b="1">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Merriweather"/>
                          <a:ea typeface="Merriweather"/>
                          <a:cs typeface="Merriweather"/>
                          <a:sym typeface="Merriweather"/>
                        </a:rPr>
                        <a:t>0.8334</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Macro F1 score</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Merriweather"/>
                          <a:ea typeface="Merriweather"/>
                          <a:cs typeface="Merriweather"/>
                          <a:sym typeface="Merriweather"/>
                        </a:rPr>
                        <a:t>0.8517</a:t>
                      </a:r>
                      <a:endParaRPr b="1">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Merriweather"/>
                          <a:ea typeface="Merriweather"/>
                          <a:cs typeface="Merriweather"/>
                          <a:sym typeface="Merriweather"/>
                        </a:rPr>
                        <a:t>0.8348</a:t>
                      </a:r>
                      <a:endParaRPr>
                        <a:latin typeface="Merriweather"/>
                        <a:ea typeface="Merriweather"/>
                        <a:cs typeface="Merriweather"/>
                        <a:sym typeface="Merriweather"/>
                      </a:endParaRPr>
                    </a:p>
                  </a:txBody>
                  <a:tcPr marT="91425" marB="91425" marR="91425" marL="91425"/>
                </a:tc>
              </a:tr>
            </a:tbl>
          </a:graphicData>
        </a:graphic>
      </p:graphicFrame>
      <p:sp>
        <p:nvSpPr>
          <p:cNvPr id="989" name="Google Shape;989;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90" name="Google Shape;990;p94"/>
          <p:cNvSpPr txBox="1"/>
          <p:nvPr>
            <p:ph idx="2"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20520079</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95"/>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Experiment BART + DNN</a:t>
            </a:r>
            <a:endParaRPr/>
          </a:p>
        </p:txBody>
      </p:sp>
      <p:sp>
        <p:nvSpPr>
          <p:cNvPr id="996" name="Google Shape;996;p95"/>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997" name="Google Shape;997;p95"/>
          <p:cNvSpPr txBox="1"/>
          <p:nvPr>
            <p:ph idx="8" type="subTitle"/>
          </p:nvPr>
        </p:nvSpPr>
        <p:spPr>
          <a:xfrm>
            <a:off x="656350" y="1419675"/>
            <a:ext cx="7863000" cy="51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t>Phương pháp 1. </a:t>
            </a:r>
            <a:r>
              <a:rPr b="0" lang="en" sz="1400"/>
              <a:t>Sử dụng pretrained (batch_size = 1024) trên tập </a:t>
            </a:r>
            <a:r>
              <a:rPr lang="en" sz="1400"/>
              <a:t>VNTC27</a:t>
            </a:r>
            <a:endParaRPr sz="1400"/>
          </a:p>
        </p:txBody>
      </p:sp>
      <p:graphicFrame>
        <p:nvGraphicFramePr>
          <p:cNvPr id="998" name="Google Shape;998;p95"/>
          <p:cNvGraphicFramePr/>
          <p:nvPr/>
        </p:nvGraphicFramePr>
        <p:xfrm>
          <a:off x="845625" y="1934170"/>
          <a:ext cx="3000000" cy="3000000"/>
        </p:xfrm>
        <a:graphic>
          <a:graphicData uri="http://schemas.openxmlformats.org/drawingml/2006/table">
            <a:tbl>
              <a:tblPr>
                <a:noFill/>
                <a:tableStyleId>{CB2321EB-22B5-45E6-8DA8-624A58DE62B1}</a:tableStyleId>
              </a:tblPr>
              <a:tblGrid>
                <a:gridCol w="2527625"/>
                <a:gridCol w="2527625"/>
                <a:gridCol w="2527625"/>
              </a:tblGrid>
              <a:tr h="408325">
                <a:tc>
                  <a:txBody>
                    <a:bodyPr/>
                    <a:lstStyle/>
                    <a:p>
                      <a:pPr indent="0" lvl="0" marL="0" rtl="0" algn="l">
                        <a:spcBef>
                          <a:spcPts val="0"/>
                        </a:spcBef>
                        <a:spcAft>
                          <a:spcPts val="0"/>
                        </a:spcAft>
                        <a:buNone/>
                      </a:pPr>
                      <a:r>
                        <a:rPr b="1" lang="en">
                          <a:latin typeface="Merriweather"/>
                          <a:ea typeface="Merriweather"/>
                          <a:cs typeface="Merriweather"/>
                          <a:sym typeface="Merriweather"/>
                        </a:rPr>
                        <a:t>Optimizer</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en">
                          <a:latin typeface="Merriweather"/>
                          <a:ea typeface="Merriweather"/>
                          <a:cs typeface="Merriweather"/>
                          <a:sym typeface="Merriweather"/>
                        </a:rPr>
                        <a:t>Adam</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en">
                          <a:latin typeface="Merriweather"/>
                          <a:ea typeface="Merriweather"/>
                          <a:cs typeface="Merriweather"/>
                          <a:sym typeface="Merriweather"/>
                        </a:rPr>
                        <a:t>SGD</a:t>
                      </a:r>
                      <a:endParaRPr b="1">
                        <a:latin typeface="Merriweather"/>
                        <a:ea typeface="Merriweather"/>
                        <a:cs typeface="Merriweather"/>
                        <a:sym typeface="Merriweather"/>
                      </a:endParaRPr>
                    </a:p>
                  </a:txBody>
                  <a:tcPr marT="91425" marB="91425" marR="91425" marL="91425"/>
                </a:tc>
              </a:tr>
              <a:tr h="427125">
                <a:tc>
                  <a:txBody>
                    <a:bodyPr/>
                    <a:lstStyle/>
                    <a:p>
                      <a:pPr indent="0" lvl="0" marL="0" rtl="0" algn="l">
                        <a:spcBef>
                          <a:spcPts val="0"/>
                        </a:spcBef>
                        <a:spcAft>
                          <a:spcPts val="0"/>
                        </a:spcAft>
                        <a:buNone/>
                      </a:pPr>
                      <a:r>
                        <a:rPr lang="en">
                          <a:latin typeface="Merriweather"/>
                          <a:ea typeface="Merriweather"/>
                          <a:cs typeface="Merriweather"/>
                          <a:sym typeface="Merriweather"/>
                        </a:rPr>
                        <a:t>Micro precision</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en">
                          <a:latin typeface="Merriweather"/>
                          <a:ea typeface="Merriweather"/>
                          <a:cs typeface="Merriweather"/>
                          <a:sym typeface="Merriweather"/>
                        </a:rPr>
                        <a:t>0.7394</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0.6800</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Micro recall</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en">
                          <a:latin typeface="Merriweather"/>
                          <a:ea typeface="Merriweather"/>
                          <a:cs typeface="Merriweather"/>
                          <a:sym typeface="Merriweather"/>
                        </a:rPr>
                        <a:t>0.7394</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0.6800</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Micro F1 score</a:t>
                      </a:r>
                      <a:endParaRPr>
                        <a:latin typeface="Merriweather"/>
                        <a:ea typeface="Merriweather"/>
                        <a:cs typeface="Merriweather"/>
                        <a:sym typeface="Merriweathe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Merriweather"/>
                          <a:ea typeface="Merriweather"/>
                          <a:cs typeface="Merriweather"/>
                          <a:sym typeface="Merriweather"/>
                        </a:rPr>
                        <a:t>0.7394</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0.6800</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Macro precision</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Merriweather"/>
                          <a:ea typeface="Merriweather"/>
                          <a:cs typeface="Merriweather"/>
                          <a:sym typeface="Merriweather"/>
                        </a:rPr>
                        <a:t>0.7123</a:t>
                      </a:r>
                      <a:endParaRPr b="1">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Merriweather"/>
                          <a:ea typeface="Merriweather"/>
                          <a:cs typeface="Merriweather"/>
                          <a:sym typeface="Merriweather"/>
                        </a:rPr>
                        <a:t>0.6277</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Macro recall</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Merriweather"/>
                          <a:ea typeface="Merriweather"/>
                          <a:cs typeface="Merriweather"/>
                          <a:sym typeface="Merriweather"/>
                        </a:rPr>
                        <a:t>0.6991</a:t>
                      </a:r>
                      <a:endParaRPr b="1">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Merriweather"/>
                          <a:ea typeface="Merriweather"/>
                          <a:cs typeface="Merriweather"/>
                          <a:sym typeface="Merriweather"/>
                        </a:rPr>
                        <a:t>0.5958</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Macro F1 score</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Merriweather"/>
                          <a:ea typeface="Merriweather"/>
                          <a:cs typeface="Merriweather"/>
                          <a:sym typeface="Merriweather"/>
                        </a:rPr>
                        <a:t>0.7022</a:t>
                      </a:r>
                      <a:endParaRPr b="1">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Merriweather"/>
                          <a:ea typeface="Merriweather"/>
                          <a:cs typeface="Merriweather"/>
                          <a:sym typeface="Merriweather"/>
                        </a:rPr>
                        <a:t>0.6046</a:t>
                      </a:r>
                      <a:endParaRPr>
                        <a:latin typeface="Merriweather"/>
                        <a:ea typeface="Merriweather"/>
                        <a:cs typeface="Merriweather"/>
                        <a:sym typeface="Merriweather"/>
                      </a:endParaRPr>
                    </a:p>
                  </a:txBody>
                  <a:tcPr marT="91425" marB="91425" marR="91425" marL="91425"/>
                </a:tc>
              </a:tr>
            </a:tbl>
          </a:graphicData>
        </a:graphic>
      </p:graphicFrame>
      <p:sp>
        <p:nvSpPr>
          <p:cNvPr id="999" name="Google Shape;999;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00" name="Google Shape;1000;p95"/>
          <p:cNvSpPr txBox="1"/>
          <p:nvPr>
            <p:ph idx="2"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20520079</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96"/>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Experiment BART + DNN</a:t>
            </a:r>
            <a:endParaRPr/>
          </a:p>
        </p:txBody>
      </p:sp>
      <p:sp>
        <p:nvSpPr>
          <p:cNvPr id="1006" name="Google Shape;1006;p96"/>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1007" name="Google Shape;1007;p96"/>
          <p:cNvSpPr txBox="1"/>
          <p:nvPr>
            <p:ph idx="8" type="subTitle"/>
          </p:nvPr>
        </p:nvSpPr>
        <p:spPr>
          <a:xfrm>
            <a:off x="656350" y="1419675"/>
            <a:ext cx="7863000" cy="51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400"/>
              <a:t>Phương pháp 2. </a:t>
            </a:r>
            <a:r>
              <a:rPr b="0" lang="en" sz="1400"/>
              <a:t>Fine-tuning (batch_size = 32) trên tập </a:t>
            </a:r>
            <a:r>
              <a:rPr lang="en" sz="1400"/>
              <a:t>VNTC27</a:t>
            </a:r>
            <a:endParaRPr sz="1400"/>
          </a:p>
        </p:txBody>
      </p:sp>
      <p:graphicFrame>
        <p:nvGraphicFramePr>
          <p:cNvPr id="1008" name="Google Shape;1008;p96"/>
          <p:cNvGraphicFramePr/>
          <p:nvPr/>
        </p:nvGraphicFramePr>
        <p:xfrm>
          <a:off x="845625" y="1934170"/>
          <a:ext cx="3000000" cy="3000000"/>
        </p:xfrm>
        <a:graphic>
          <a:graphicData uri="http://schemas.openxmlformats.org/drawingml/2006/table">
            <a:tbl>
              <a:tblPr>
                <a:noFill/>
                <a:tableStyleId>{CB2321EB-22B5-45E6-8DA8-624A58DE62B1}</a:tableStyleId>
              </a:tblPr>
              <a:tblGrid>
                <a:gridCol w="2527625"/>
                <a:gridCol w="2527625"/>
                <a:gridCol w="2527625"/>
              </a:tblGrid>
              <a:tr h="408325">
                <a:tc>
                  <a:txBody>
                    <a:bodyPr/>
                    <a:lstStyle/>
                    <a:p>
                      <a:pPr indent="0" lvl="0" marL="0" rtl="0" algn="l">
                        <a:spcBef>
                          <a:spcPts val="0"/>
                        </a:spcBef>
                        <a:spcAft>
                          <a:spcPts val="0"/>
                        </a:spcAft>
                        <a:buNone/>
                      </a:pPr>
                      <a:r>
                        <a:rPr b="1" lang="en">
                          <a:latin typeface="Merriweather"/>
                          <a:ea typeface="Merriweather"/>
                          <a:cs typeface="Merriweather"/>
                          <a:sym typeface="Merriweather"/>
                        </a:rPr>
                        <a:t>Optimizer</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en">
                          <a:latin typeface="Merriweather"/>
                          <a:ea typeface="Merriweather"/>
                          <a:cs typeface="Merriweather"/>
                          <a:sym typeface="Merriweather"/>
                        </a:rPr>
                        <a:t>Adam</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en">
                          <a:latin typeface="Merriweather"/>
                          <a:ea typeface="Merriweather"/>
                          <a:cs typeface="Merriweather"/>
                          <a:sym typeface="Merriweather"/>
                        </a:rPr>
                        <a:t>SGD</a:t>
                      </a:r>
                      <a:endParaRPr b="1">
                        <a:latin typeface="Merriweather"/>
                        <a:ea typeface="Merriweather"/>
                        <a:cs typeface="Merriweather"/>
                        <a:sym typeface="Merriweather"/>
                      </a:endParaRPr>
                    </a:p>
                  </a:txBody>
                  <a:tcPr marT="91425" marB="91425" marR="91425" marL="91425"/>
                </a:tc>
              </a:tr>
              <a:tr h="427125">
                <a:tc>
                  <a:txBody>
                    <a:bodyPr/>
                    <a:lstStyle/>
                    <a:p>
                      <a:pPr indent="0" lvl="0" marL="0" rtl="0" algn="l">
                        <a:spcBef>
                          <a:spcPts val="0"/>
                        </a:spcBef>
                        <a:spcAft>
                          <a:spcPts val="0"/>
                        </a:spcAft>
                        <a:buNone/>
                      </a:pPr>
                      <a:r>
                        <a:rPr lang="en">
                          <a:latin typeface="Merriweather"/>
                          <a:ea typeface="Merriweather"/>
                          <a:cs typeface="Merriweather"/>
                          <a:sym typeface="Merriweather"/>
                        </a:rPr>
                        <a:t>Micro precision</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en">
                          <a:latin typeface="Merriweather"/>
                          <a:ea typeface="Merriweather"/>
                          <a:cs typeface="Merriweather"/>
                          <a:sym typeface="Merriweather"/>
                        </a:rPr>
                        <a:t>0.8724</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0.7381</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Micro recall</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b="1" lang="en">
                          <a:latin typeface="Merriweather"/>
                          <a:ea typeface="Merriweather"/>
                          <a:cs typeface="Merriweather"/>
                          <a:sym typeface="Merriweather"/>
                        </a:rPr>
                        <a:t>0.8724</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0.7381</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Micro F1 score</a:t>
                      </a:r>
                      <a:endParaRPr>
                        <a:latin typeface="Merriweather"/>
                        <a:ea typeface="Merriweather"/>
                        <a:cs typeface="Merriweather"/>
                        <a:sym typeface="Merriweathe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Merriweather"/>
                          <a:ea typeface="Merriweather"/>
                          <a:cs typeface="Merriweather"/>
                          <a:sym typeface="Merriweather"/>
                        </a:rPr>
                        <a:t>0.8724</a:t>
                      </a:r>
                      <a:endParaRPr b="1">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0.7381</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Macro precision</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Merriweather"/>
                          <a:ea typeface="Merriweather"/>
                          <a:cs typeface="Merriweather"/>
                          <a:sym typeface="Merriweather"/>
                        </a:rPr>
                        <a:t>0.8519</a:t>
                      </a:r>
                      <a:endParaRPr b="1">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Merriweather"/>
                          <a:ea typeface="Merriweather"/>
                          <a:cs typeface="Merriweather"/>
                          <a:sym typeface="Merriweather"/>
                        </a:rPr>
                        <a:t>0.7105</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Macro recall</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Merriweather"/>
                          <a:ea typeface="Merriweather"/>
                          <a:cs typeface="Merriweather"/>
                          <a:sym typeface="Merriweather"/>
                        </a:rPr>
                        <a:t>0.8423</a:t>
                      </a:r>
                      <a:endParaRPr b="1">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Merriweather"/>
                          <a:ea typeface="Merriweather"/>
                          <a:cs typeface="Merriweather"/>
                          <a:sym typeface="Merriweather"/>
                        </a:rPr>
                        <a:t>0.5804</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Macro F1 score</a:t>
                      </a:r>
                      <a:endParaRPr>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Merriweather"/>
                          <a:ea typeface="Merriweather"/>
                          <a:cs typeface="Merriweather"/>
                          <a:sym typeface="Merriweather"/>
                        </a:rPr>
                        <a:t>0.8449</a:t>
                      </a:r>
                      <a:endParaRPr b="1">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latin typeface="Merriweather"/>
                          <a:ea typeface="Merriweather"/>
                          <a:cs typeface="Merriweather"/>
                          <a:sym typeface="Merriweather"/>
                        </a:rPr>
                        <a:t>0.5576</a:t>
                      </a:r>
                      <a:endParaRPr>
                        <a:latin typeface="Merriweather"/>
                        <a:ea typeface="Merriweather"/>
                        <a:cs typeface="Merriweather"/>
                        <a:sym typeface="Merriweather"/>
                      </a:endParaRPr>
                    </a:p>
                  </a:txBody>
                  <a:tcPr marT="91425" marB="91425" marR="91425" marL="91425"/>
                </a:tc>
              </a:tr>
            </a:tbl>
          </a:graphicData>
        </a:graphic>
      </p:graphicFrame>
      <p:sp>
        <p:nvSpPr>
          <p:cNvPr id="1009" name="Google Shape;1009;p96"/>
          <p:cNvSpPr txBox="1"/>
          <p:nvPr>
            <p:ph idx="2"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20520079</a:t>
            </a:r>
            <a:endParaRPr/>
          </a:p>
        </p:txBody>
      </p:sp>
      <p:sp>
        <p:nvSpPr>
          <p:cNvPr id="1010" name="Google Shape;1010;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97"/>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Graph Convolutional Networks for Text Classification</a:t>
            </a:r>
            <a:endParaRPr/>
          </a:p>
          <a:p>
            <a:pPr indent="0" lvl="0" marL="0" rtl="0" algn="ctr">
              <a:spcBef>
                <a:spcPts val="0"/>
              </a:spcBef>
              <a:spcAft>
                <a:spcPts val="0"/>
              </a:spcAft>
              <a:buNone/>
            </a:pPr>
            <a:r>
              <a:t/>
            </a:r>
            <a:endParaRPr/>
          </a:p>
        </p:txBody>
      </p:sp>
      <p:pic>
        <p:nvPicPr>
          <p:cNvPr id="1016" name="Google Shape;1016;p97"/>
          <p:cNvPicPr preferRelativeResize="0"/>
          <p:nvPr/>
        </p:nvPicPr>
        <p:blipFill>
          <a:blip r:embed="rId3">
            <a:alphaModFix/>
          </a:blip>
          <a:stretch>
            <a:fillRect/>
          </a:stretch>
        </p:blipFill>
        <p:spPr>
          <a:xfrm>
            <a:off x="152400" y="1370500"/>
            <a:ext cx="8825213" cy="3620600"/>
          </a:xfrm>
          <a:prstGeom prst="rect">
            <a:avLst/>
          </a:prstGeom>
          <a:noFill/>
          <a:ln>
            <a:noFill/>
          </a:ln>
        </p:spPr>
      </p:pic>
      <p:sp>
        <p:nvSpPr>
          <p:cNvPr id="1017" name="Google Shape;1017;p97"/>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1018" name="Google Shape;1018;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19" name="Google Shape;1019;p97"/>
          <p:cNvSpPr txBox="1"/>
          <p:nvPr>
            <p:ph idx="2"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20520193</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3" name="Shape 1023"/>
        <p:cNvGrpSpPr/>
        <p:nvPr/>
      </p:nvGrpSpPr>
      <p:grpSpPr>
        <a:xfrm>
          <a:off x="0" y="0"/>
          <a:ext cx="0" cy="0"/>
          <a:chOff x="0" y="0"/>
          <a:chExt cx="0" cy="0"/>
        </a:xfrm>
      </p:grpSpPr>
      <p:sp>
        <p:nvSpPr>
          <p:cNvPr id="1024" name="Google Shape;1024;p98"/>
          <p:cNvSpPr txBox="1"/>
          <p:nvPr>
            <p:ph type="ctrTitle"/>
          </p:nvPr>
        </p:nvSpPr>
        <p:spPr>
          <a:xfrm>
            <a:off x="801450" y="3147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Text Representation</a:t>
            </a:r>
            <a:endParaRPr/>
          </a:p>
        </p:txBody>
      </p:sp>
      <p:sp>
        <p:nvSpPr>
          <p:cNvPr id="1025" name="Google Shape;1025;p98"/>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1026" name="Google Shape;1026;p98"/>
          <p:cNvSpPr txBox="1"/>
          <p:nvPr/>
        </p:nvSpPr>
        <p:spPr>
          <a:xfrm>
            <a:off x="862800" y="1709675"/>
            <a:ext cx="8149200" cy="2949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a:latin typeface="Merriweather"/>
                <a:ea typeface="Merriweather"/>
                <a:cs typeface="Merriweather"/>
                <a:sym typeface="Merriweather"/>
              </a:rPr>
              <a:t>Text representation - một bước trung gian quan trọng cho text classification</a:t>
            </a:r>
            <a:endParaRPr>
              <a:latin typeface="Merriweather"/>
              <a:ea typeface="Merriweather"/>
              <a:cs typeface="Merriweather"/>
              <a:sym typeface="Merriweather"/>
            </a:endParaRPr>
          </a:p>
          <a:p>
            <a:pPr indent="0" lvl="0" marL="0" rtl="0" algn="l">
              <a:lnSpc>
                <a:spcPct val="90000"/>
              </a:lnSpc>
              <a:spcBef>
                <a:spcPts val="1000"/>
              </a:spcBef>
              <a:spcAft>
                <a:spcPts val="0"/>
              </a:spcAft>
              <a:buNone/>
            </a:pPr>
            <a:r>
              <a:rPr lang="en">
                <a:latin typeface="Merriweather"/>
                <a:ea typeface="Merriweather"/>
                <a:cs typeface="Merriweather"/>
                <a:sym typeface="Merriweather"/>
              </a:rPr>
              <a:t>Traditional methods sử dụng hand-crafted features như:</a:t>
            </a:r>
            <a:endParaRPr>
              <a:latin typeface="Merriweather"/>
              <a:ea typeface="Merriweather"/>
              <a:cs typeface="Merriweather"/>
              <a:sym typeface="Merriweather"/>
            </a:endParaRPr>
          </a:p>
          <a:p>
            <a:pPr indent="0" lvl="0" marL="457200" rtl="0" algn="l">
              <a:lnSpc>
                <a:spcPct val="90000"/>
              </a:lnSpc>
              <a:spcBef>
                <a:spcPts val="500"/>
              </a:spcBef>
              <a:spcAft>
                <a:spcPts val="0"/>
              </a:spcAft>
              <a:buNone/>
            </a:pPr>
            <a:r>
              <a:rPr lang="en">
                <a:latin typeface="Merriweather"/>
                <a:ea typeface="Merriweather"/>
                <a:cs typeface="Merriweather"/>
                <a:sym typeface="Merriweather"/>
              </a:rPr>
              <a:t>•lexical features</a:t>
            </a:r>
            <a:endParaRPr>
              <a:latin typeface="Merriweather"/>
              <a:ea typeface="Merriweather"/>
              <a:cs typeface="Merriweather"/>
              <a:sym typeface="Merriweather"/>
            </a:endParaRPr>
          </a:p>
          <a:p>
            <a:pPr indent="0" lvl="0" marL="457200" rtl="0" algn="l">
              <a:lnSpc>
                <a:spcPct val="90000"/>
              </a:lnSpc>
              <a:spcBef>
                <a:spcPts val="500"/>
              </a:spcBef>
              <a:spcAft>
                <a:spcPts val="0"/>
              </a:spcAft>
              <a:buNone/>
            </a:pPr>
            <a:r>
              <a:rPr lang="en">
                <a:latin typeface="Merriweather"/>
                <a:ea typeface="Merriweather"/>
                <a:cs typeface="Merriweather"/>
                <a:sym typeface="Merriweather"/>
              </a:rPr>
              <a:t>•Bag-of-Words</a:t>
            </a:r>
            <a:endParaRPr>
              <a:latin typeface="Merriweather"/>
              <a:ea typeface="Merriweather"/>
              <a:cs typeface="Merriweather"/>
              <a:sym typeface="Merriweather"/>
            </a:endParaRPr>
          </a:p>
          <a:p>
            <a:pPr indent="0" lvl="0" marL="457200" rtl="0" algn="l">
              <a:lnSpc>
                <a:spcPct val="90000"/>
              </a:lnSpc>
              <a:spcBef>
                <a:spcPts val="500"/>
              </a:spcBef>
              <a:spcAft>
                <a:spcPts val="0"/>
              </a:spcAft>
              <a:buNone/>
            </a:pPr>
            <a:r>
              <a:rPr lang="en">
                <a:latin typeface="Merriweather"/>
                <a:ea typeface="Merriweather"/>
                <a:cs typeface="Merriweather"/>
                <a:sym typeface="Merriweather"/>
              </a:rPr>
              <a:t>•N-grams</a:t>
            </a:r>
            <a:endParaRPr>
              <a:latin typeface="Merriweather"/>
              <a:ea typeface="Merriweather"/>
              <a:cs typeface="Merriweather"/>
              <a:sym typeface="Merriweather"/>
            </a:endParaRPr>
          </a:p>
          <a:p>
            <a:pPr indent="0" lvl="0" marL="0" rtl="0" algn="l">
              <a:lnSpc>
                <a:spcPct val="90000"/>
              </a:lnSpc>
              <a:spcBef>
                <a:spcPts val="1000"/>
              </a:spcBef>
              <a:spcAft>
                <a:spcPts val="0"/>
              </a:spcAft>
              <a:buNone/>
            </a:pPr>
            <a:r>
              <a:rPr lang="en">
                <a:latin typeface="Merriweather"/>
                <a:ea typeface="Merriweather"/>
                <a:cs typeface="Merriweather"/>
                <a:sym typeface="Merriweather"/>
              </a:rPr>
              <a:t>Deep learning models được sử dụng rộng rãi để học text representations.</a:t>
            </a:r>
            <a:endParaRPr>
              <a:latin typeface="Merriweather"/>
              <a:ea typeface="Merriweather"/>
              <a:cs typeface="Merriweather"/>
              <a:sym typeface="Merriweather"/>
            </a:endParaRPr>
          </a:p>
          <a:p>
            <a:pPr indent="0" lvl="0" marL="457200" rtl="0" algn="l">
              <a:lnSpc>
                <a:spcPct val="90000"/>
              </a:lnSpc>
              <a:spcBef>
                <a:spcPts val="500"/>
              </a:spcBef>
              <a:spcAft>
                <a:spcPts val="0"/>
              </a:spcAft>
              <a:buNone/>
            </a:pPr>
            <a:r>
              <a:rPr lang="en">
                <a:latin typeface="Merriweather"/>
                <a:ea typeface="Merriweather"/>
                <a:cs typeface="Merriweather"/>
                <a:sym typeface="Merriweather"/>
              </a:rPr>
              <a:t>•RNNs such as LSTM (Hochreiter and Schmidhuber 1997)</a:t>
            </a:r>
            <a:endParaRPr>
              <a:latin typeface="Merriweather"/>
              <a:ea typeface="Merriweather"/>
              <a:cs typeface="Merriweather"/>
              <a:sym typeface="Merriweather"/>
            </a:endParaRPr>
          </a:p>
          <a:p>
            <a:pPr indent="0" lvl="0" marL="457200" rtl="0" algn="l">
              <a:lnSpc>
                <a:spcPct val="90000"/>
              </a:lnSpc>
              <a:spcBef>
                <a:spcPts val="500"/>
              </a:spcBef>
              <a:spcAft>
                <a:spcPts val="0"/>
              </a:spcAft>
              <a:buNone/>
            </a:pPr>
            <a:r>
              <a:rPr lang="en">
                <a:latin typeface="Merriweather"/>
                <a:ea typeface="Merriweather"/>
                <a:cs typeface="Merriweather"/>
                <a:sym typeface="Merriweather"/>
              </a:rPr>
              <a:t>•CNNs (Kim 2014)</a:t>
            </a:r>
            <a:endParaRPr>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a:solidFill>
                <a:schemeClr val="dk1"/>
              </a:solidFill>
              <a:latin typeface="Merriweather"/>
              <a:ea typeface="Merriweather"/>
              <a:cs typeface="Merriweather"/>
              <a:sym typeface="Merriweather"/>
            </a:endParaRPr>
          </a:p>
        </p:txBody>
      </p:sp>
      <p:sp>
        <p:nvSpPr>
          <p:cNvPr id="1027" name="Google Shape;1027;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28" name="Google Shape;1028;p98"/>
          <p:cNvSpPr txBox="1"/>
          <p:nvPr>
            <p:ph idx="2"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20520193</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99"/>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CNN &amp; RNN in Text Representation</a:t>
            </a:r>
            <a:endParaRPr/>
          </a:p>
        </p:txBody>
      </p:sp>
      <p:sp>
        <p:nvSpPr>
          <p:cNvPr id="1034" name="Google Shape;1034;p99"/>
          <p:cNvSpPr txBox="1"/>
          <p:nvPr/>
        </p:nvSpPr>
        <p:spPr>
          <a:xfrm>
            <a:off x="817300" y="1638575"/>
            <a:ext cx="8149200" cy="179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a:latin typeface="Merriweather"/>
                <a:ea typeface="Merriweather"/>
                <a:cs typeface="Merriweather"/>
                <a:sym typeface="Merriweather"/>
              </a:rPr>
              <a:t>Ưu điểm:</a:t>
            </a:r>
            <a:endParaRPr b="1">
              <a:latin typeface="Merriweather"/>
              <a:ea typeface="Merriweather"/>
              <a:cs typeface="Merriweather"/>
              <a:sym typeface="Merriweather"/>
            </a:endParaRPr>
          </a:p>
          <a:p>
            <a:pPr indent="0" lvl="0" marL="457200" rtl="0" algn="l">
              <a:lnSpc>
                <a:spcPct val="90000"/>
              </a:lnSpc>
              <a:spcBef>
                <a:spcPts val="500"/>
              </a:spcBef>
              <a:spcAft>
                <a:spcPts val="0"/>
              </a:spcAft>
              <a:buNone/>
            </a:pPr>
            <a:r>
              <a:rPr lang="en">
                <a:solidFill>
                  <a:srgbClr val="252525"/>
                </a:solidFill>
                <a:latin typeface="Merriweather"/>
                <a:ea typeface="Merriweather"/>
                <a:cs typeface="Merriweather"/>
                <a:sym typeface="Merriweather"/>
              </a:rPr>
              <a:t>Nắm bắt </a:t>
            </a:r>
            <a:r>
              <a:rPr lang="en">
                <a:solidFill>
                  <a:srgbClr val="252525"/>
                </a:solidFill>
                <a:latin typeface="Merriweather"/>
                <a:ea typeface="Merriweather"/>
                <a:cs typeface="Merriweather"/>
                <a:sym typeface="Merriweather"/>
              </a:rPr>
              <a:t>tốt </a:t>
            </a:r>
            <a:r>
              <a:rPr lang="en">
                <a:solidFill>
                  <a:srgbClr val="252525"/>
                </a:solidFill>
                <a:latin typeface="Merriweather"/>
                <a:ea typeface="Merriweather"/>
                <a:cs typeface="Merriweather"/>
                <a:sym typeface="Merriweather"/>
              </a:rPr>
              <a:t>thông tin ngữ nghĩa và cú pháp trong các chuỗi từ liên tiếp cục bộ.</a:t>
            </a:r>
            <a:endParaRPr>
              <a:latin typeface="Merriweather"/>
              <a:ea typeface="Merriweather"/>
              <a:cs typeface="Merriweather"/>
              <a:sym typeface="Merriweather"/>
            </a:endParaRPr>
          </a:p>
          <a:p>
            <a:pPr indent="0" lvl="0" marL="0" rtl="0" algn="l">
              <a:lnSpc>
                <a:spcPct val="90000"/>
              </a:lnSpc>
              <a:spcBef>
                <a:spcPts val="1000"/>
              </a:spcBef>
              <a:spcAft>
                <a:spcPts val="0"/>
              </a:spcAft>
              <a:buNone/>
            </a:pPr>
            <a:r>
              <a:rPr b="1" lang="en">
                <a:latin typeface="Merriweather"/>
                <a:ea typeface="Merriweather"/>
                <a:cs typeface="Merriweather"/>
                <a:sym typeface="Merriweather"/>
              </a:rPr>
              <a:t>Nhược điểm:</a:t>
            </a:r>
            <a:endParaRPr b="1">
              <a:latin typeface="Merriweather"/>
              <a:ea typeface="Merriweather"/>
              <a:cs typeface="Merriweather"/>
              <a:sym typeface="Merriweather"/>
            </a:endParaRPr>
          </a:p>
          <a:p>
            <a:pPr indent="0" lvl="0" marL="0" rtl="0" algn="l">
              <a:lnSpc>
                <a:spcPct val="90000"/>
              </a:lnSpc>
              <a:spcBef>
                <a:spcPts val="1000"/>
              </a:spcBef>
              <a:spcAft>
                <a:spcPts val="0"/>
              </a:spcAft>
              <a:buNone/>
            </a:pPr>
            <a:r>
              <a:rPr lang="en">
                <a:latin typeface="Merriweather"/>
                <a:ea typeface="Merriweather"/>
                <a:cs typeface="Merriweather"/>
                <a:sym typeface="Merriweather"/>
              </a:rPr>
              <a:t>	</a:t>
            </a:r>
            <a:r>
              <a:rPr lang="en">
                <a:solidFill>
                  <a:srgbClr val="252525"/>
                </a:solidFill>
                <a:latin typeface="Merriweather"/>
                <a:ea typeface="Merriweather"/>
                <a:cs typeface="Merriweather"/>
                <a:sym typeface="Merriweather"/>
              </a:rPr>
              <a:t>Có thể bỏ qua sự xuất hiện của </a:t>
            </a:r>
            <a:r>
              <a:rPr lang="en">
                <a:latin typeface="Merriweather"/>
                <a:ea typeface="Merriweather"/>
                <a:cs typeface="Merriweather"/>
                <a:sym typeface="Merriweather"/>
              </a:rPr>
              <a:t>global word co-occurrence </a:t>
            </a:r>
            <a:r>
              <a:rPr lang="en">
                <a:solidFill>
                  <a:srgbClr val="252525"/>
                </a:solidFill>
                <a:latin typeface="Merriweather"/>
                <a:ea typeface="Merriweather"/>
                <a:cs typeface="Merriweather"/>
                <a:sym typeface="Merriweather"/>
              </a:rPr>
              <a:t>trong </a:t>
            </a:r>
            <a:r>
              <a:rPr lang="en">
                <a:latin typeface="Merriweather"/>
                <a:ea typeface="Merriweather"/>
                <a:cs typeface="Merriweather"/>
                <a:sym typeface="Merriweather"/>
              </a:rPr>
              <a:t>corpus </a:t>
            </a:r>
            <a:r>
              <a:rPr lang="en">
                <a:solidFill>
                  <a:srgbClr val="252525"/>
                </a:solidFill>
                <a:latin typeface="Merriweather"/>
                <a:ea typeface="Merriweather"/>
                <a:cs typeface="Merriweather"/>
                <a:sym typeface="Merriweather"/>
              </a:rPr>
              <a:t> mang ngữ nghĩa không liên tiếp và </a:t>
            </a:r>
            <a:r>
              <a:rPr lang="en">
                <a:solidFill>
                  <a:srgbClr val="252525"/>
                </a:solidFill>
                <a:latin typeface="Merriweather"/>
                <a:ea typeface="Merriweather"/>
                <a:cs typeface="Merriweather"/>
                <a:sym typeface="Merriweather"/>
              </a:rPr>
              <a:t>khoảng cách xa.</a:t>
            </a:r>
            <a:endParaRPr>
              <a:solidFill>
                <a:srgbClr val="252525"/>
              </a:solidFill>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a:latin typeface="Merriweather"/>
              <a:ea typeface="Merriweather"/>
              <a:cs typeface="Merriweather"/>
              <a:sym typeface="Merriweather"/>
            </a:endParaRPr>
          </a:p>
        </p:txBody>
      </p:sp>
      <p:sp>
        <p:nvSpPr>
          <p:cNvPr id="1035" name="Google Shape;1035;p99"/>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1036" name="Google Shape;1036;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37" name="Google Shape;1037;p99"/>
          <p:cNvSpPr txBox="1"/>
          <p:nvPr>
            <p:ph idx="2"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20520193</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00"/>
          <p:cNvSpPr txBox="1"/>
          <p:nvPr>
            <p:ph type="ctrTitle"/>
          </p:nvPr>
        </p:nvSpPr>
        <p:spPr>
          <a:xfrm>
            <a:off x="801450" y="3574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Graph Neural Networks </a:t>
            </a:r>
            <a:endParaRPr/>
          </a:p>
        </p:txBody>
      </p:sp>
      <p:sp>
        <p:nvSpPr>
          <p:cNvPr id="1043" name="Google Shape;1043;p100"/>
          <p:cNvSpPr txBox="1"/>
          <p:nvPr/>
        </p:nvSpPr>
        <p:spPr>
          <a:xfrm>
            <a:off x="817300" y="1638575"/>
            <a:ext cx="8149200" cy="1326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a:latin typeface="Merriweather"/>
                <a:ea typeface="Merriweather"/>
                <a:cs typeface="Merriweather"/>
                <a:sym typeface="Merriweather"/>
              </a:rPr>
              <a:t>GNN:</a:t>
            </a:r>
            <a:endParaRPr b="1">
              <a:latin typeface="Merriweather"/>
              <a:ea typeface="Merriweather"/>
              <a:cs typeface="Merriweather"/>
              <a:sym typeface="Merriweather"/>
            </a:endParaRPr>
          </a:p>
          <a:p>
            <a:pPr indent="-317500" lvl="0" marL="457200" rtl="0" algn="l">
              <a:lnSpc>
                <a:spcPct val="90000"/>
              </a:lnSpc>
              <a:spcBef>
                <a:spcPts val="500"/>
              </a:spcBef>
              <a:spcAft>
                <a:spcPts val="0"/>
              </a:spcAft>
              <a:buClr>
                <a:srgbClr val="252525"/>
              </a:buClr>
              <a:buSzPts val="1400"/>
              <a:buFont typeface="Merriweather"/>
              <a:buChar char="-"/>
            </a:pPr>
            <a:r>
              <a:rPr lang="en">
                <a:solidFill>
                  <a:srgbClr val="252525"/>
                </a:solidFill>
                <a:latin typeface="Merriweather"/>
                <a:ea typeface="Merriweather"/>
                <a:cs typeface="Merriweather"/>
                <a:sym typeface="Merriweather"/>
              </a:rPr>
              <a:t>Có hiêu quả tốt trong các task có  rich relational structure.</a:t>
            </a:r>
            <a:endParaRPr>
              <a:solidFill>
                <a:srgbClr val="252525"/>
              </a:solidFill>
              <a:latin typeface="Merriweather"/>
              <a:ea typeface="Merriweather"/>
              <a:cs typeface="Merriweather"/>
              <a:sym typeface="Merriweather"/>
            </a:endParaRPr>
          </a:p>
          <a:p>
            <a:pPr indent="-317500" lvl="0" marL="457200" rtl="0" algn="l">
              <a:lnSpc>
                <a:spcPct val="90000"/>
              </a:lnSpc>
              <a:spcBef>
                <a:spcPts val="0"/>
              </a:spcBef>
              <a:spcAft>
                <a:spcPts val="0"/>
              </a:spcAft>
              <a:buClr>
                <a:srgbClr val="252525"/>
              </a:buClr>
              <a:buSzPts val="1400"/>
              <a:buFont typeface="Merriweather"/>
              <a:buChar char="-"/>
            </a:pPr>
            <a:r>
              <a:rPr lang="en">
                <a:solidFill>
                  <a:srgbClr val="252525"/>
                </a:solidFill>
                <a:latin typeface="Merriweather"/>
                <a:ea typeface="Merriweather"/>
                <a:cs typeface="Merriweather"/>
                <a:sym typeface="Merriweather"/>
              </a:rPr>
              <a:t>Có thể lưu giữ global structure information trong graph embeddings (node, edge, subgraph và graph embeddings)</a:t>
            </a:r>
            <a:endParaRPr>
              <a:solidFill>
                <a:srgbClr val="252525"/>
              </a:solidFill>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a:latin typeface="Merriweather"/>
              <a:ea typeface="Merriweather"/>
              <a:cs typeface="Merriweather"/>
              <a:sym typeface="Merriweather"/>
            </a:endParaRPr>
          </a:p>
        </p:txBody>
      </p:sp>
      <p:sp>
        <p:nvSpPr>
          <p:cNvPr id="1044" name="Google Shape;1044;p100"/>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1045" name="Google Shape;1045;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46" name="Google Shape;1046;p100"/>
          <p:cNvSpPr txBox="1"/>
          <p:nvPr>
            <p:ph idx="2"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20520193</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01"/>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Graph Convolutional Networks (GCN) </a:t>
            </a:r>
            <a:endParaRPr/>
          </a:p>
        </p:txBody>
      </p:sp>
      <p:sp>
        <p:nvSpPr>
          <p:cNvPr id="1052" name="Google Shape;1052;p101"/>
          <p:cNvSpPr txBox="1"/>
          <p:nvPr/>
        </p:nvSpPr>
        <p:spPr>
          <a:xfrm>
            <a:off x="720000" y="1381150"/>
            <a:ext cx="8149200" cy="362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latin typeface="Merriweather"/>
                <a:ea typeface="Merriweather"/>
                <a:cs typeface="Merriweather"/>
                <a:sym typeface="Merriweather"/>
              </a:rPr>
              <a:t>Một đồ thị được biểu diễn dưới dạng G = (V, E) với:</a:t>
            </a:r>
            <a:endParaRPr>
              <a:latin typeface="Merriweather"/>
              <a:ea typeface="Merriweather"/>
              <a:cs typeface="Merriweather"/>
              <a:sym typeface="Merriweather"/>
            </a:endParaRPr>
          </a:p>
          <a:p>
            <a:pPr indent="0" lvl="0" marL="457200" rtl="0" algn="l">
              <a:lnSpc>
                <a:spcPct val="115000"/>
              </a:lnSpc>
              <a:spcBef>
                <a:spcPts val="0"/>
              </a:spcBef>
              <a:spcAft>
                <a:spcPts val="0"/>
              </a:spcAft>
              <a:buNone/>
            </a:pPr>
            <a:r>
              <a:rPr lang="en">
                <a:latin typeface="Merriweather"/>
                <a:ea typeface="Merriweather"/>
                <a:cs typeface="Merriweather"/>
                <a:sym typeface="Merriweather"/>
              </a:rPr>
              <a:t>V: tập hợp các nút của đồ thị,  |V| = num_doc + num_unique_word.</a:t>
            </a:r>
            <a:endParaRPr>
              <a:latin typeface="Merriweather"/>
              <a:ea typeface="Merriweather"/>
              <a:cs typeface="Merriweather"/>
              <a:sym typeface="Merriweather"/>
            </a:endParaRPr>
          </a:p>
          <a:p>
            <a:pPr indent="0" lvl="0" marL="457200" rtl="0" algn="l">
              <a:lnSpc>
                <a:spcPct val="115000"/>
              </a:lnSpc>
              <a:spcBef>
                <a:spcPts val="0"/>
              </a:spcBef>
              <a:spcAft>
                <a:spcPts val="0"/>
              </a:spcAft>
              <a:buNone/>
            </a:pPr>
            <a:r>
              <a:rPr lang="en">
                <a:latin typeface="Merriweather"/>
                <a:ea typeface="Merriweather"/>
                <a:cs typeface="Merriweather"/>
                <a:sym typeface="Merriweather"/>
              </a:rPr>
              <a:t>E: tập hợp các cạnh kết nối các nút của đồ thị.</a:t>
            </a:r>
            <a:endParaRPr>
              <a:latin typeface="Merriweather"/>
              <a:ea typeface="Merriweather"/>
              <a:cs typeface="Merriweather"/>
              <a:sym typeface="Merriweather"/>
            </a:endParaRPr>
          </a:p>
          <a:p>
            <a:pPr indent="0" lvl="0" marL="457200" rtl="0" algn="l">
              <a:lnSpc>
                <a:spcPct val="115000"/>
              </a:lnSpc>
              <a:spcBef>
                <a:spcPts val="0"/>
              </a:spcBef>
              <a:spcAft>
                <a:spcPts val="0"/>
              </a:spcAft>
              <a:buNone/>
            </a:pPr>
            <a:r>
              <a:t/>
            </a:r>
            <a:endParaRPr>
              <a:latin typeface="Merriweather"/>
              <a:ea typeface="Merriweather"/>
              <a:cs typeface="Merriweather"/>
              <a:sym typeface="Merriweather"/>
            </a:endParaRPr>
          </a:p>
          <a:p>
            <a:pPr indent="0" lvl="0" marL="457200" rtl="0" algn="l">
              <a:lnSpc>
                <a:spcPct val="115000"/>
              </a:lnSpc>
              <a:spcBef>
                <a:spcPts val="0"/>
              </a:spcBef>
              <a:spcAft>
                <a:spcPts val="0"/>
              </a:spcAft>
              <a:buNone/>
            </a:pPr>
            <a:r>
              <a:rPr lang="en">
                <a:latin typeface="Merriweather"/>
                <a:ea typeface="Merriweather"/>
                <a:cs typeface="Merriweather"/>
                <a:sym typeface="Merriweather"/>
              </a:rPr>
              <a:t>A:  Adjacency matrix; degree matrix D:</a:t>
            </a:r>
            <a:endParaRPr>
              <a:latin typeface="Merriweather"/>
              <a:ea typeface="Merriweather"/>
              <a:cs typeface="Merriweather"/>
              <a:sym typeface="Merriweather"/>
            </a:endParaRPr>
          </a:p>
          <a:p>
            <a:pPr indent="0" lvl="0" marL="457200" rtl="0" algn="l">
              <a:lnSpc>
                <a:spcPct val="115000"/>
              </a:lnSpc>
              <a:spcBef>
                <a:spcPts val="0"/>
              </a:spcBef>
              <a:spcAft>
                <a:spcPts val="0"/>
              </a:spcAft>
              <a:buNone/>
            </a:pPr>
            <a:r>
              <a:t/>
            </a:r>
            <a:endParaRPr>
              <a:latin typeface="Merriweather"/>
              <a:ea typeface="Merriweather"/>
              <a:cs typeface="Merriweather"/>
              <a:sym typeface="Merriweather"/>
            </a:endParaRPr>
          </a:p>
          <a:p>
            <a:pPr indent="0" lvl="0" marL="457200" rtl="0" algn="l">
              <a:lnSpc>
                <a:spcPct val="115000"/>
              </a:lnSpc>
              <a:spcBef>
                <a:spcPts val="0"/>
              </a:spcBef>
              <a:spcAft>
                <a:spcPts val="0"/>
              </a:spcAft>
              <a:buNone/>
            </a:pPr>
            <a:r>
              <a:rPr lang="en">
                <a:latin typeface="Merriweather"/>
                <a:ea typeface="Merriweather"/>
                <a:cs typeface="Merriweather"/>
                <a:sym typeface="Merriweather"/>
              </a:rPr>
              <a:t>                                   , normalized symmetric adjacency matrix</a:t>
            </a:r>
            <a:endParaRPr>
              <a:latin typeface="Merriweather"/>
              <a:ea typeface="Merriweather"/>
              <a:cs typeface="Merriweather"/>
              <a:sym typeface="Merriweather"/>
            </a:endParaRPr>
          </a:p>
          <a:p>
            <a:pPr indent="0" lvl="0" marL="457200" rtl="0" algn="l">
              <a:lnSpc>
                <a:spcPct val="115000"/>
              </a:lnSpc>
              <a:spcBef>
                <a:spcPts val="0"/>
              </a:spcBef>
              <a:spcAft>
                <a:spcPts val="0"/>
              </a:spcAft>
              <a:buNone/>
            </a:pPr>
            <a:r>
              <a:rPr lang="en">
                <a:latin typeface="Merriweather"/>
                <a:ea typeface="Merriweather"/>
                <a:cs typeface="Merriweather"/>
                <a:sym typeface="Merriweather"/>
              </a:rPr>
              <a:t>X: node features matrix</a:t>
            </a:r>
            <a:endParaRPr>
              <a:latin typeface="Merriweather"/>
              <a:ea typeface="Merriweather"/>
              <a:cs typeface="Merriweather"/>
              <a:sym typeface="Merriweather"/>
            </a:endParaRPr>
          </a:p>
          <a:p>
            <a:pPr indent="0" lvl="0" marL="457200" rtl="0" algn="l">
              <a:lnSpc>
                <a:spcPct val="115000"/>
              </a:lnSpc>
              <a:spcBef>
                <a:spcPts val="0"/>
              </a:spcBef>
              <a:spcAft>
                <a:spcPts val="0"/>
              </a:spcAft>
              <a:buNone/>
            </a:pPr>
            <a:r>
              <a:t/>
            </a:r>
            <a:endParaRPr>
              <a:latin typeface="Merriweather"/>
              <a:ea typeface="Merriweather"/>
              <a:cs typeface="Merriweather"/>
              <a:sym typeface="Merriweather"/>
            </a:endParaRPr>
          </a:p>
          <a:p>
            <a:pPr indent="0" lvl="0" marL="0" rtl="0" algn="l">
              <a:lnSpc>
                <a:spcPct val="115000"/>
              </a:lnSpc>
              <a:spcBef>
                <a:spcPts val="0"/>
              </a:spcBef>
              <a:spcAft>
                <a:spcPts val="0"/>
              </a:spcAft>
              <a:buNone/>
            </a:pPr>
            <a:r>
              <a:rPr lang="en">
                <a:latin typeface="Merriweather"/>
                <a:ea typeface="Merriweather"/>
                <a:cs typeface="Merriweather"/>
                <a:sym typeface="Merriweather"/>
              </a:rPr>
              <a:t>1 layer GCN:</a:t>
            </a:r>
            <a:endParaRPr>
              <a:latin typeface="Merriweather"/>
              <a:ea typeface="Merriweather"/>
              <a:cs typeface="Merriweather"/>
              <a:sym typeface="Merriweather"/>
            </a:endParaRPr>
          </a:p>
          <a:p>
            <a:pPr indent="0" lvl="0" marL="0" rtl="0" algn="l">
              <a:lnSpc>
                <a:spcPct val="115000"/>
              </a:lnSpc>
              <a:spcBef>
                <a:spcPts val="0"/>
              </a:spcBef>
              <a:spcAft>
                <a:spcPts val="0"/>
              </a:spcAft>
              <a:buNone/>
            </a:pPr>
            <a:r>
              <a:rPr lang="en">
                <a:latin typeface="Merriweather"/>
                <a:ea typeface="Merriweather"/>
                <a:cs typeface="Merriweather"/>
                <a:sym typeface="Merriweather"/>
              </a:rPr>
              <a:t>	</a:t>
            </a:r>
            <a:endParaRPr>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a:latin typeface="Merriweather"/>
              <a:ea typeface="Merriweather"/>
              <a:cs typeface="Merriweather"/>
              <a:sym typeface="Merriweather"/>
            </a:endParaRPr>
          </a:p>
          <a:p>
            <a:pPr indent="0" lvl="0" marL="0" rtl="0" algn="l">
              <a:lnSpc>
                <a:spcPct val="115000"/>
              </a:lnSpc>
              <a:spcBef>
                <a:spcPts val="0"/>
              </a:spcBef>
              <a:spcAft>
                <a:spcPts val="0"/>
              </a:spcAft>
              <a:buNone/>
            </a:pPr>
            <a:r>
              <a:rPr lang="en">
                <a:latin typeface="Merriweather"/>
                <a:ea typeface="Merriweather"/>
                <a:cs typeface="Merriweather"/>
                <a:sym typeface="Merriweather"/>
              </a:rPr>
              <a:t>Stacking multiple GCN layers</a:t>
            </a:r>
            <a:r>
              <a:rPr lang="en">
                <a:latin typeface="Merriweather"/>
                <a:ea typeface="Merriweather"/>
                <a:cs typeface="Merriweather"/>
                <a:sym typeface="Merriweather"/>
              </a:rPr>
              <a:t>:</a:t>
            </a:r>
            <a:endParaRPr>
              <a:latin typeface="Merriweather"/>
              <a:ea typeface="Merriweather"/>
              <a:cs typeface="Merriweather"/>
              <a:sym typeface="Merriweather"/>
            </a:endParaRPr>
          </a:p>
          <a:p>
            <a:pPr indent="0" lvl="0" marL="0" rtl="0" algn="l">
              <a:lnSpc>
                <a:spcPct val="115000"/>
              </a:lnSpc>
              <a:spcBef>
                <a:spcPts val="0"/>
              </a:spcBef>
              <a:spcAft>
                <a:spcPts val="0"/>
              </a:spcAft>
              <a:buNone/>
            </a:pPr>
            <a:r>
              <a:t/>
            </a:r>
            <a:endParaRPr>
              <a:latin typeface="Merriweather"/>
              <a:ea typeface="Merriweather"/>
              <a:cs typeface="Merriweather"/>
              <a:sym typeface="Merriweather"/>
            </a:endParaRPr>
          </a:p>
        </p:txBody>
      </p:sp>
      <p:sp>
        <p:nvSpPr>
          <p:cNvPr id="1053" name="Google Shape;1053;p101"/>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sp>
        <p:nvSpPr>
          <p:cNvPr id="1054" name="Google Shape;1054;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5" name="Google Shape;1055;p101"/>
          <p:cNvSpPr txBox="1"/>
          <p:nvPr>
            <p:ph idx="2"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20520193</a:t>
            </a:r>
            <a:endParaRPr/>
          </a:p>
        </p:txBody>
      </p:sp>
      <p:pic>
        <p:nvPicPr>
          <p:cNvPr descr="{&quot;mathml&quot;:&quot;&lt;math style=\&quot;font-family:stix;font-size:16px;\&quot; xmlns=\&quot;http://www.w3.org/1998/Math/MathML\&quot;&gt;&lt;mstyle mathsize=\&quot;16px\&quot;&gt;&lt;mover&gt;&lt;mi&gt;A&lt;/mi&gt;&lt;mo&gt;~&lt;/mo&gt;&lt;/mover&gt;&lt;mo&gt;=&lt;/mo&gt;&lt;mo&gt;&amp;#xA0;&lt;/mo&gt;&lt;msup&gt;&lt;mi&gt;D&lt;/mi&gt;&lt;mrow&gt;&lt;mo&gt;-&lt;/mo&gt;&lt;mfrac&gt;&lt;mn&gt;1&lt;/mn&gt;&lt;mn&gt;2&lt;/mn&gt;&lt;/mfrac&gt;&lt;/mrow&gt;&lt;/msup&gt;&lt;mi&gt;A&lt;/mi&gt;&lt;msup&gt;&lt;mi&gt;D&lt;/mi&gt;&lt;mrow&gt;&lt;mo&gt;-&lt;/mo&gt;&lt;mfrac&gt;&lt;mn&gt;1&lt;/mn&gt;&lt;mn&gt;2&lt;/mn&gt;&lt;/mfrac&gt;&lt;/mrow&gt;&lt;/msup&gt;&lt;/mstyle&gt;&lt;/math&gt;&quot;,&quot;truncated&quot;:false}" id="1056" name="Google Shape;1056;p101" title="A with tilde on top equals space D to the power of negative 1 half end exponent A D to the power of negative 1 half end exponent"/>
          <p:cNvPicPr preferRelativeResize="0"/>
          <p:nvPr/>
        </p:nvPicPr>
        <p:blipFill>
          <a:blip r:embed="rId3">
            <a:alphaModFix/>
          </a:blip>
          <a:stretch>
            <a:fillRect/>
          </a:stretch>
        </p:blipFill>
        <p:spPr>
          <a:xfrm>
            <a:off x="1261940" y="2690304"/>
            <a:ext cx="1442720" cy="418592"/>
          </a:xfrm>
          <a:prstGeom prst="rect">
            <a:avLst/>
          </a:prstGeom>
          <a:noFill/>
          <a:ln>
            <a:noFill/>
          </a:ln>
        </p:spPr>
      </p:pic>
      <p:pic>
        <p:nvPicPr>
          <p:cNvPr descr="{&quot;mathml&quot;:&quot;&lt;math style=\&quot;font-family:stix;font-size:16px;\&quot; xmlns=\&quot;http://www.w3.org/1998/Math/MathML\&quot;&gt;&lt;mstyle mathsize=\&quot;16px\&quot;&gt;&lt;msub&gt;&lt;mi&gt;D&lt;/mi&gt;&lt;mrow&gt;&lt;mi&gt;i&lt;/mi&gt;&lt;mi&gt;i&lt;/mi&gt;&lt;/mrow&gt;&lt;/msub&gt;&lt;mo&gt;=&lt;/mo&gt;&lt;mo&gt;&amp;#xA0;&lt;/mo&gt;&lt;mstyle displaystyle=\&quot;false\&quot;&gt;&lt;munder&gt;&lt;mo&gt;&amp;#x2211;&lt;/mo&gt;&lt;mi&gt;j&lt;/mi&gt;&lt;/munder&gt;&lt;/mstyle&gt;&lt;msub&gt;&lt;mi&gt;A&lt;/mi&gt;&lt;mrow&gt;&lt;mi&gt;i&lt;/mi&gt;&lt;mi&gt;j&lt;/mi&gt;&lt;/mrow&gt;&lt;/msub&gt;&lt;/mstyle&gt;&lt;/math&gt;&quot;,&quot;truncated&quot;:false}" id="1057" name="Google Shape;1057;p101" title="D subscript i i end subscript equals space sum for j of A subscript i j end subscript"/>
          <p:cNvPicPr preferRelativeResize="0"/>
          <p:nvPr/>
        </p:nvPicPr>
        <p:blipFill>
          <a:blip r:embed="rId4">
            <a:alphaModFix/>
          </a:blip>
          <a:stretch>
            <a:fillRect/>
          </a:stretch>
        </p:blipFill>
        <p:spPr>
          <a:xfrm>
            <a:off x="4766420" y="2377694"/>
            <a:ext cx="1127760" cy="388112"/>
          </a:xfrm>
          <a:prstGeom prst="rect">
            <a:avLst/>
          </a:prstGeom>
          <a:noFill/>
          <a:ln>
            <a:noFill/>
          </a:ln>
        </p:spPr>
      </p:pic>
      <p:pic>
        <p:nvPicPr>
          <p:cNvPr descr="{&quot;mathml&quot;:&quot;&lt;math style=\&quot;font-family:stix;font-size:16px;\&quot; xmlns=\&quot;http://www.w3.org/1998/Math/MathML\&quot;&gt;&lt;mstyle mathsize=\&quot;16px\&quot;&gt;&lt;msup&gt;&lt;mi&gt;L&lt;/mi&gt;&lt;mfenced&gt;&lt;mrow&gt;&lt;mi&gt;j&lt;/mi&gt;&lt;mo&gt;+&lt;/mo&gt;&lt;mn&gt;1&lt;/mn&gt;&lt;/mrow&gt;&lt;/mfenced&gt;&lt;/msup&gt;&lt;mo&gt;&amp;#xA0;&lt;/mo&gt;&lt;mo&gt;=&lt;/mo&gt;&lt;mo&gt;&amp;#xA0;&lt;/mo&gt;&lt;mi&gt;&amp;#x3C1;&lt;/mi&gt;&lt;mfenced&gt;&lt;mrow&gt;&lt;mover&gt;&lt;mi&gt;A&lt;/mi&gt;&lt;mo&gt;~&lt;/mo&gt;&lt;/mover&gt;&lt;msup&gt;&lt;mi&gt;L&lt;/mi&gt;&lt;mfenced&gt;&lt;mi&gt;j&lt;/mi&gt;&lt;/mfenced&gt;&lt;/msup&gt;&lt;msub&gt;&lt;mi&gt;W&lt;/mi&gt;&lt;mi&gt;j&lt;/mi&gt;&lt;/msub&gt;&lt;/mrow&gt;&lt;/mfenced&gt;&lt;/mstyle&gt;&lt;/math&gt;&quot;,&quot;truncated&quot;:false}" id="1058" name="Google Shape;1058;p101" title="L to the power of open parentheses j plus 1 close parentheses end exponent space equals space rho open parentheses A with tilde on top L to the power of open parentheses j close parentheses end exponent W subscript j close parentheses"/>
          <p:cNvPicPr preferRelativeResize="0"/>
          <p:nvPr/>
        </p:nvPicPr>
        <p:blipFill>
          <a:blip r:embed="rId5">
            <a:alphaModFix/>
          </a:blip>
          <a:stretch>
            <a:fillRect/>
          </a:stretch>
        </p:blipFill>
        <p:spPr>
          <a:xfrm>
            <a:off x="1959105" y="4749859"/>
            <a:ext cx="2021840" cy="306832"/>
          </a:xfrm>
          <a:prstGeom prst="rect">
            <a:avLst/>
          </a:prstGeom>
          <a:noFill/>
          <a:ln>
            <a:noFill/>
          </a:ln>
        </p:spPr>
      </p:pic>
      <p:pic>
        <p:nvPicPr>
          <p:cNvPr descr="{&quot;mathml&quot;:&quot;&lt;math style=\&quot;font-family:stix;font-size:16px;\&quot; xmlns=\&quot;http://www.w3.org/1998/Math/MathML\&quot;&gt;&lt;mstyle mathsize=\&quot;16px\&quot;&gt;&lt;msup&gt;&lt;mi&gt;L&lt;/mi&gt;&lt;mfenced&gt;&lt;mn&gt;1&lt;/mn&gt;&lt;/mfenced&gt;&lt;/msup&gt;&lt;mo&gt;&amp;#xA0;&lt;/mo&gt;&lt;mo&gt;=&lt;/mo&gt;&lt;mo&gt;&amp;#xA0;&lt;/mo&gt;&lt;mi&gt;&amp;#x3C1;&lt;/mi&gt;&lt;mfenced&gt;&lt;mrow&gt;&lt;mover&gt;&lt;mi&gt;A&lt;/mi&gt;&lt;mo&gt;~&lt;/mo&gt;&lt;/mover&gt;&lt;mi&gt;X&lt;/mi&gt;&lt;msub&gt;&lt;mi&gt;W&lt;/mi&gt;&lt;mn&gt;0&lt;/mn&gt;&lt;/msub&gt;&lt;/mrow&gt;&lt;/mfenced&gt;&lt;/mstyle&gt;&lt;/math&gt;&quot;,&quot;truncated&quot;:false}" id="1059" name="Google Shape;1059;p101" title="L to the power of open parentheses 1 close parentheses end exponent space equals space rho open parentheses A with tilde on top X W subscript 0 close parentheses"/>
          <p:cNvPicPr preferRelativeResize="0"/>
          <p:nvPr/>
        </p:nvPicPr>
        <p:blipFill>
          <a:blip r:embed="rId6">
            <a:alphaModFix/>
          </a:blip>
          <a:stretch>
            <a:fillRect/>
          </a:stretch>
        </p:blipFill>
        <p:spPr>
          <a:xfrm>
            <a:off x="1959105" y="3919959"/>
            <a:ext cx="1586992" cy="30683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02"/>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Graph Construction</a:t>
            </a:r>
            <a:endParaRPr/>
          </a:p>
        </p:txBody>
      </p:sp>
      <p:sp>
        <p:nvSpPr>
          <p:cNvPr id="1065" name="Google Shape;1065;p102"/>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pic>
        <p:nvPicPr>
          <p:cNvPr id="1066" name="Google Shape;1066;p102"/>
          <p:cNvPicPr preferRelativeResize="0"/>
          <p:nvPr/>
        </p:nvPicPr>
        <p:blipFill>
          <a:blip r:embed="rId3">
            <a:alphaModFix/>
          </a:blip>
          <a:stretch>
            <a:fillRect/>
          </a:stretch>
        </p:blipFill>
        <p:spPr>
          <a:xfrm>
            <a:off x="720000" y="1925188"/>
            <a:ext cx="4871925" cy="1293125"/>
          </a:xfrm>
          <a:prstGeom prst="rect">
            <a:avLst/>
          </a:prstGeom>
          <a:noFill/>
          <a:ln>
            <a:noFill/>
          </a:ln>
        </p:spPr>
      </p:pic>
      <p:pic>
        <p:nvPicPr>
          <p:cNvPr id="1067" name="Google Shape;1067;p102"/>
          <p:cNvPicPr preferRelativeResize="0"/>
          <p:nvPr/>
        </p:nvPicPr>
        <p:blipFill>
          <a:blip r:embed="rId4">
            <a:alphaModFix/>
          </a:blip>
          <a:stretch>
            <a:fillRect/>
          </a:stretch>
        </p:blipFill>
        <p:spPr>
          <a:xfrm>
            <a:off x="6032800" y="1925200"/>
            <a:ext cx="2554601" cy="2674625"/>
          </a:xfrm>
          <a:prstGeom prst="rect">
            <a:avLst/>
          </a:prstGeom>
          <a:noFill/>
          <a:ln>
            <a:noFill/>
          </a:ln>
        </p:spPr>
      </p:pic>
      <p:sp>
        <p:nvSpPr>
          <p:cNvPr id="1068" name="Google Shape;1068;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69" name="Google Shape;1069;p102"/>
          <p:cNvSpPr txBox="1"/>
          <p:nvPr>
            <p:ph idx="2"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20520193</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03"/>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
            </a:r>
            <a:r>
              <a:rPr lang="en"/>
              <a:t>imple two-layer GCN:</a:t>
            </a:r>
            <a:endParaRPr/>
          </a:p>
        </p:txBody>
      </p:sp>
      <p:sp>
        <p:nvSpPr>
          <p:cNvPr id="1075" name="Google Shape;1075;p103"/>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pic>
        <p:nvPicPr>
          <p:cNvPr id="1076" name="Google Shape;1076;p103"/>
          <p:cNvPicPr preferRelativeResize="0"/>
          <p:nvPr/>
        </p:nvPicPr>
        <p:blipFill rotWithShape="1">
          <a:blip r:embed="rId3">
            <a:alphaModFix/>
          </a:blip>
          <a:srcRect b="0" l="1632" r="0" t="0"/>
          <a:stretch/>
        </p:blipFill>
        <p:spPr>
          <a:xfrm>
            <a:off x="2260800" y="3951475"/>
            <a:ext cx="4732550" cy="658650"/>
          </a:xfrm>
          <a:prstGeom prst="rect">
            <a:avLst/>
          </a:prstGeom>
          <a:noFill/>
          <a:ln>
            <a:noFill/>
          </a:ln>
        </p:spPr>
      </p:pic>
      <p:sp>
        <p:nvSpPr>
          <p:cNvPr id="1077" name="Google Shape;1077;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78" name="Google Shape;1078;p103"/>
          <p:cNvSpPr txBox="1"/>
          <p:nvPr>
            <p:ph idx="2"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20520193</a:t>
            </a:r>
            <a:endParaRPr/>
          </a:p>
        </p:txBody>
      </p:sp>
      <p:pic>
        <p:nvPicPr>
          <p:cNvPr id="1079" name="Google Shape;1079;p103"/>
          <p:cNvPicPr preferRelativeResize="0"/>
          <p:nvPr/>
        </p:nvPicPr>
        <p:blipFill>
          <a:blip r:embed="rId4">
            <a:alphaModFix/>
          </a:blip>
          <a:stretch>
            <a:fillRect/>
          </a:stretch>
        </p:blipFill>
        <p:spPr>
          <a:xfrm>
            <a:off x="1331650" y="1629525"/>
            <a:ext cx="6512396" cy="3239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32"/>
          <p:cNvPicPr preferRelativeResize="0"/>
          <p:nvPr/>
        </p:nvPicPr>
        <p:blipFill rotWithShape="1">
          <a:blip r:embed="rId3">
            <a:alphaModFix/>
          </a:blip>
          <a:srcRect b="11584" l="5042" r="3113" t="36674"/>
          <a:stretch/>
        </p:blipFill>
        <p:spPr>
          <a:xfrm flipH="1">
            <a:off x="721500" y="1716900"/>
            <a:ext cx="7686600" cy="2886602"/>
          </a:xfrm>
          <a:prstGeom prst="rect">
            <a:avLst/>
          </a:prstGeom>
          <a:noFill/>
          <a:ln>
            <a:noFill/>
          </a:ln>
        </p:spPr>
      </p:pic>
      <p:sp>
        <p:nvSpPr>
          <p:cNvPr id="321" name="Google Shape;321;p32"/>
          <p:cNvSpPr/>
          <p:nvPr/>
        </p:nvSpPr>
        <p:spPr>
          <a:xfrm>
            <a:off x="1597200" y="3110425"/>
            <a:ext cx="3360000" cy="64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2"/>
          <p:cNvSpPr txBox="1"/>
          <p:nvPr>
            <p:ph idx="2" type="ctrTitle"/>
          </p:nvPr>
        </p:nvSpPr>
        <p:spPr>
          <a:xfrm>
            <a:off x="1598400" y="3168025"/>
            <a:ext cx="4102500" cy="52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dataset</a:t>
            </a:r>
            <a:endParaRPr/>
          </a:p>
        </p:txBody>
      </p:sp>
      <p:sp>
        <p:nvSpPr>
          <p:cNvPr id="323" name="Google Shape;323;p32"/>
          <p:cNvSpPr txBox="1"/>
          <p:nvPr>
            <p:ph type="title"/>
          </p:nvPr>
        </p:nvSpPr>
        <p:spPr>
          <a:xfrm>
            <a:off x="1598400" y="2253600"/>
            <a:ext cx="662400" cy="640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
        <p:nvSpPr>
          <p:cNvPr id="324" name="Google Shape;324;p32"/>
          <p:cNvSpPr txBox="1"/>
          <p:nvPr>
            <p:ph idx="4294967295" type="subTitle"/>
          </p:nvPr>
        </p:nvSpPr>
        <p:spPr>
          <a:xfrm>
            <a:off x="710250" y="908250"/>
            <a:ext cx="1540800" cy="1746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sz="1200"/>
              <a:t>Tuesday 20/12/2022</a:t>
            </a:r>
            <a:endParaRPr sz="1200"/>
          </a:p>
        </p:txBody>
      </p:sp>
      <p:sp>
        <p:nvSpPr>
          <p:cNvPr id="325" name="Google Shape;325;p32"/>
          <p:cNvSpPr txBox="1"/>
          <p:nvPr>
            <p:ph idx="1" type="subTitle"/>
          </p:nvPr>
        </p:nvSpPr>
        <p:spPr>
          <a:xfrm>
            <a:off x="1597200" y="487650"/>
            <a:ext cx="59346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Vietnamese News Classification</a:t>
            </a:r>
            <a:endParaRPr/>
          </a:p>
        </p:txBody>
      </p:sp>
      <p:sp>
        <p:nvSpPr>
          <p:cNvPr id="326" name="Google Shape;326;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7" name="Google Shape;327;p32"/>
          <p:cNvSpPr txBox="1"/>
          <p:nvPr>
            <p:ph idx="4"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a:t>
            </a:r>
            <a:r>
              <a:rPr lang="en" sz="1200"/>
              <a:t>1394</a:t>
            </a:r>
            <a:endParaRPr b="0" sz="12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04"/>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Experiment</a:t>
            </a:r>
            <a:r>
              <a:rPr lang="en"/>
              <a:t> TextGCN</a:t>
            </a:r>
            <a:endParaRPr/>
          </a:p>
        </p:txBody>
      </p:sp>
      <p:sp>
        <p:nvSpPr>
          <p:cNvPr id="1085" name="Google Shape;1085;p104"/>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graphicFrame>
        <p:nvGraphicFramePr>
          <p:cNvPr id="1086" name="Google Shape;1086;p104"/>
          <p:cNvGraphicFramePr/>
          <p:nvPr/>
        </p:nvGraphicFramePr>
        <p:xfrm>
          <a:off x="796400" y="3457045"/>
          <a:ext cx="3000000" cy="3000000"/>
        </p:xfrm>
        <a:graphic>
          <a:graphicData uri="http://schemas.openxmlformats.org/drawingml/2006/table">
            <a:tbl>
              <a:tblPr>
                <a:noFill/>
                <a:tableStyleId>{CB2321EB-22B5-45E6-8DA8-624A58DE62B1}</a:tableStyleId>
              </a:tblPr>
              <a:tblGrid>
                <a:gridCol w="2527625"/>
                <a:gridCol w="2527625"/>
                <a:gridCol w="2527625"/>
              </a:tblGrid>
              <a:tr h="408325">
                <a:tc>
                  <a:txBody>
                    <a:bodyPr/>
                    <a:lstStyle/>
                    <a:p>
                      <a:pPr indent="0" lvl="0" marL="0" rtl="0" algn="ctr">
                        <a:spcBef>
                          <a:spcPts val="0"/>
                        </a:spcBef>
                        <a:spcAft>
                          <a:spcPts val="0"/>
                        </a:spcAft>
                        <a:buNone/>
                      </a:pPr>
                      <a:r>
                        <a:rPr b="1" lang="en">
                          <a:latin typeface="Merriweather"/>
                          <a:ea typeface="Merriweather"/>
                          <a:cs typeface="Merriweather"/>
                          <a:sym typeface="Merriweather"/>
                        </a:rPr>
                        <a:t>Dataset</a:t>
                      </a:r>
                      <a:endParaRPr b="1">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a:latin typeface="Merriweather"/>
                          <a:ea typeface="Merriweather"/>
                          <a:cs typeface="Merriweather"/>
                          <a:sym typeface="Merriweather"/>
                        </a:rPr>
                        <a:t>Micro F1 score</a:t>
                      </a:r>
                      <a:endParaRPr b="1">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a:latin typeface="Merriweather"/>
                          <a:ea typeface="Merriweather"/>
                          <a:cs typeface="Merriweather"/>
                          <a:sym typeface="Merriweather"/>
                        </a:rPr>
                        <a:t>Macro F1 score</a:t>
                      </a:r>
                      <a:endParaRPr b="1">
                        <a:latin typeface="Merriweather"/>
                        <a:ea typeface="Merriweather"/>
                        <a:cs typeface="Merriweather"/>
                        <a:sym typeface="Merriweather"/>
                      </a:endParaRPr>
                    </a:p>
                  </a:txBody>
                  <a:tcPr marT="91425" marB="91425" marR="91425" marL="91425"/>
                </a:tc>
              </a:tr>
              <a:tr h="427125">
                <a:tc>
                  <a:txBody>
                    <a:bodyPr/>
                    <a:lstStyle/>
                    <a:p>
                      <a:pPr indent="0" lvl="0" marL="0" rtl="0" algn="l">
                        <a:spcBef>
                          <a:spcPts val="0"/>
                        </a:spcBef>
                        <a:spcAft>
                          <a:spcPts val="0"/>
                        </a:spcAft>
                        <a:buNone/>
                      </a:pPr>
                      <a:r>
                        <a:rPr lang="en">
                          <a:latin typeface="Merriweather"/>
                          <a:ea typeface="Merriweather"/>
                          <a:cs typeface="Merriweather"/>
                          <a:sym typeface="Merriweather"/>
                        </a:rPr>
                        <a:t>VNTC10</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a:t>
                      </a:r>
                      <a:r>
                        <a:rPr lang="en">
                          <a:latin typeface="Merriweather"/>
                          <a:ea typeface="Merriweather"/>
                          <a:cs typeface="Merriweather"/>
                          <a:sym typeface="Merriweather"/>
                        </a:rPr>
                        <a:t> 9176</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a:t>
                      </a:r>
                      <a:r>
                        <a:rPr lang="en">
                          <a:latin typeface="Merriweather"/>
                          <a:ea typeface="Merriweather"/>
                          <a:cs typeface="Merriweather"/>
                          <a:sym typeface="Merriweather"/>
                        </a:rPr>
                        <a:t>8995</a:t>
                      </a:r>
                      <a:endParaRPr>
                        <a:latin typeface="Merriweather"/>
                        <a:ea typeface="Merriweather"/>
                        <a:cs typeface="Merriweather"/>
                        <a:sym typeface="Merriweather"/>
                      </a:endParaRPr>
                    </a:p>
                  </a:txBody>
                  <a:tcPr marT="91425" marB="91425" marR="91425" marL="91425"/>
                </a:tc>
              </a:tr>
              <a:tr h="457350">
                <a:tc>
                  <a:txBody>
                    <a:bodyPr/>
                    <a:lstStyle/>
                    <a:p>
                      <a:pPr indent="0" lvl="0" marL="0" rtl="0" algn="l">
                        <a:spcBef>
                          <a:spcPts val="0"/>
                        </a:spcBef>
                        <a:spcAft>
                          <a:spcPts val="0"/>
                        </a:spcAft>
                        <a:buNone/>
                      </a:pPr>
                      <a:r>
                        <a:rPr lang="en">
                          <a:latin typeface="Merriweather"/>
                          <a:ea typeface="Merriweather"/>
                          <a:cs typeface="Merriweather"/>
                          <a:sym typeface="Merriweather"/>
                        </a:rPr>
                        <a:t>VNTC27</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0.8974</a:t>
                      </a:r>
                      <a:endParaRPr>
                        <a:latin typeface="Merriweather"/>
                        <a:ea typeface="Merriweather"/>
                        <a:cs typeface="Merriweather"/>
                        <a:sym typeface="Merriweather"/>
                      </a:endParaRPr>
                    </a:p>
                  </a:txBody>
                  <a:tcPr marT="91425" marB="91425" marR="91425" marL="91425"/>
                </a:tc>
                <a:tc>
                  <a:txBody>
                    <a:bodyPr/>
                    <a:lstStyle/>
                    <a:p>
                      <a:pPr indent="0" lvl="0" marL="0" rtl="0" algn="l">
                        <a:spcBef>
                          <a:spcPts val="0"/>
                        </a:spcBef>
                        <a:spcAft>
                          <a:spcPts val="0"/>
                        </a:spcAft>
                        <a:buNone/>
                      </a:pPr>
                      <a:r>
                        <a:rPr lang="en">
                          <a:latin typeface="Merriweather"/>
                          <a:ea typeface="Merriweather"/>
                          <a:cs typeface="Merriweather"/>
                          <a:sym typeface="Merriweather"/>
                        </a:rPr>
                        <a:t>0.8774</a:t>
                      </a:r>
                      <a:endParaRPr>
                        <a:latin typeface="Merriweather"/>
                        <a:ea typeface="Merriweather"/>
                        <a:cs typeface="Merriweather"/>
                        <a:sym typeface="Merriweather"/>
                      </a:endParaRPr>
                    </a:p>
                  </a:txBody>
                  <a:tcPr marT="91425" marB="91425" marR="91425" marL="91425"/>
                </a:tc>
              </a:tr>
            </a:tbl>
          </a:graphicData>
        </a:graphic>
      </p:graphicFrame>
      <p:sp>
        <p:nvSpPr>
          <p:cNvPr id="1087" name="Google Shape;1087;p104"/>
          <p:cNvSpPr txBox="1"/>
          <p:nvPr>
            <p:ph idx="2"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20520193</a:t>
            </a:r>
            <a:endParaRPr/>
          </a:p>
        </p:txBody>
      </p:sp>
      <p:sp>
        <p:nvSpPr>
          <p:cNvPr id="1088" name="Google Shape;1088;p104"/>
          <p:cNvSpPr txBox="1"/>
          <p:nvPr/>
        </p:nvSpPr>
        <p:spPr>
          <a:xfrm>
            <a:off x="780575" y="1462000"/>
            <a:ext cx="30000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Merriweather"/>
                <a:ea typeface="Merriweather"/>
                <a:cs typeface="Merriweather"/>
                <a:sym typeface="Merriweather"/>
              </a:rPr>
              <a:t>Setting</a:t>
            </a:r>
            <a:r>
              <a:rPr b="1" lang="en">
                <a:latin typeface="Merriweather"/>
                <a:ea typeface="Merriweather"/>
                <a:cs typeface="Merriweather"/>
                <a:sym typeface="Merriweather"/>
              </a:rPr>
              <a:t>:</a:t>
            </a:r>
            <a:endParaRPr b="1">
              <a:latin typeface="Merriweather"/>
              <a:ea typeface="Merriweather"/>
              <a:cs typeface="Merriweather"/>
              <a:sym typeface="Merriweather"/>
            </a:endParaRPr>
          </a:p>
          <a:p>
            <a:pPr indent="-317500" lvl="0" marL="457200" rtl="0" algn="l">
              <a:lnSpc>
                <a:spcPct val="115000"/>
              </a:lnSpc>
              <a:spcBef>
                <a:spcPts val="0"/>
              </a:spcBef>
              <a:spcAft>
                <a:spcPts val="0"/>
              </a:spcAft>
              <a:buSzPts val="1400"/>
              <a:buFont typeface="Merriweather"/>
              <a:buChar char="-"/>
            </a:pPr>
            <a:r>
              <a:rPr lang="en">
                <a:latin typeface="Merriweather"/>
                <a:ea typeface="Merriweather"/>
                <a:cs typeface="Merriweather"/>
                <a:sym typeface="Merriweather"/>
              </a:rPr>
              <a:t>W</a:t>
            </a:r>
            <a:r>
              <a:rPr lang="en">
                <a:latin typeface="Merriweather"/>
                <a:ea typeface="Merriweather"/>
                <a:cs typeface="Merriweather"/>
                <a:sym typeface="Merriweather"/>
              </a:rPr>
              <a:t>indow size: 20</a:t>
            </a:r>
            <a:endParaRPr>
              <a:latin typeface="Merriweather"/>
              <a:ea typeface="Merriweather"/>
              <a:cs typeface="Merriweather"/>
              <a:sym typeface="Merriweather"/>
            </a:endParaRPr>
          </a:p>
          <a:p>
            <a:pPr indent="-317500" lvl="0" marL="457200" rtl="0" algn="l">
              <a:lnSpc>
                <a:spcPct val="115000"/>
              </a:lnSpc>
              <a:spcBef>
                <a:spcPts val="0"/>
              </a:spcBef>
              <a:spcAft>
                <a:spcPts val="0"/>
              </a:spcAft>
              <a:buSzPts val="1400"/>
              <a:buFont typeface="Merriweather"/>
              <a:buChar char="-"/>
            </a:pPr>
            <a:r>
              <a:rPr lang="en">
                <a:latin typeface="Merriweather"/>
                <a:ea typeface="Merriweather"/>
                <a:cs typeface="Merriweather"/>
                <a:sym typeface="Merriweather"/>
              </a:rPr>
              <a:t>Learning rate: 0.02</a:t>
            </a:r>
            <a:endParaRPr>
              <a:latin typeface="Merriweather"/>
              <a:ea typeface="Merriweather"/>
              <a:cs typeface="Merriweather"/>
              <a:sym typeface="Merriweather"/>
            </a:endParaRPr>
          </a:p>
          <a:p>
            <a:pPr indent="-317500" lvl="0" marL="457200" rtl="0" algn="l">
              <a:lnSpc>
                <a:spcPct val="115000"/>
              </a:lnSpc>
              <a:spcBef>
                <a:spcPts val="0"/>
              </a:spcBef>
              <a:spcAft>
                <a:spcPts val="0"/>
              </a:spcAft>
              <a:buSzPts val="1400"/>
              <a:buFont typeface="Merriweather"/>
              <a:buChar char="-"/>
            </a:pPr>
            <a:r>
              <a:rPr lang="en">
                <a:latin typeface="Merriweather"/>
                <a:ea typeface="Merriweather"/>
                <a:cs typeface="Merriweather"/>
                <a:sym typeface="Merriweather"/>
              </a:rPr>
              <a:t>Dropout rate: 0.5</a:t>
            </a:r>
            <a:endParaRPr>
              <a:latin typeface="Merriweather"/>
              <a:ea typeface="Merriweather"/>
              <a:cs typeface="Merriweather"/>
              <a:sym typeface="Merriweather"/>
            </a:endParaRPr>
          </a:p>
          <a:p>
            <a:pPr indent="-317500" lvl="0" marL="457200" rtl="0" algn="l">
              <a:lnSpc>
                <a:spcPct val="115000"/>
              </a:lnSpc>
              <a:spcBef>
                <a:spcPts val="0"/>
              </a:spcBef>
              <a:spcAft>
                <a:spcPts val="0"/>
              </a:spcAft>
              <a:buSzPts val="1400"/>
              <a:buFont typeface="Merriweather"/>
              <a:buChar char="-"/>
            </a:pPr>
            <a:r>
              <a:rPr lang="en">
                <a:latin typeface="Merriweather"/>
                <a:ea typeface="Merriweather"/>
                <a:cs typeface="Merriweather"/>
                <a:sym typeface="Merriweather"/>
              </a:rPr>
              <a:t>Max epoch: 200</a:t>
            </a:r>
            <a:endParaRPr>
              <a:latin typeface="Merriweather"/>
              <a:ea typeface="Merriweather"/>
              <a:cs typeface="Merriweather"/>
              <a:sym typeface="Merriweather"/>
            </a:endParaRPr>
          </a:p>
          <a:p>
            <a:pPr indent="-317500" lvl="0" marL="457200" rtl="0" algn="l">
              <a:lnSpc>
                <a:spcPct val="115000"/>
              </a:lnSpc>
              <a:spcBef>
                <a:spcPts val="0"/>
              </a:spcBef>
              <a:spcAft>
                <a:spcPts val="0"/>
              </a:spcAft>
              <a:buSzPts val="1400"/>
              <a:buFont typeface="Merriweather"/>
              <a:buChar char="-"/>
            </a:pPr>
            <a:r>
              <a:rPr lang="en">
                <a:latin typeface="Merriweather"/>
                <a:ea typeface="Merriweather"/>
                <a:cs typeface="Merriweather"/>
                <a:sym typeface="Merriweather"/>
              </a:rPr>
              <a:t>Early stopping: 10</a:t>
            </a:r>
            <a:endParaRPr>
              <a:latin typeface="Merriweather"/>
              <a:ea typeface="Merriweather"/>
              <a:cs typeface="Merriweather"/>
              <a:sym typeface="Merriweather"/>
            </a:endParaRPr>
          </a:p>
        </p:txBody>
      </p:sp>
      <p:sp>
        <p:nvSpPr>
          <p:cNvPr id="1089" name="Google Shape;1089;p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90" name="Google Shape;1090;p104"/>
          <p:cNvSpPr txBox="1"/>
          <p:nvPr/>
        </p:nvSpPr>
        <p:spPr>
          <a:xfrm>
            <a:off x="3072000" y="2959175"/>
            <a:ext cx="3000000" cy="400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latin typeface="Merriweather"/>
                <a:ea typeface="Merriweather"/>
                <a:cs typeface="Merriweather"/>
                <a:sym typeface="Merriweather"/>
              </a:rPr>
              <a:t>Result</a:t>
            </a:r>
            <a:endParaRPr>
              <a:latin typeface="Merriweather"/>
              <a:ea typeface="Merriweather"/>
              <a:cs typeface="Merriweather"/>
              <a:sym typeface="Merriweathe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05"/>
          <p:cNvSpPr txBox="1"/>
          <p:nvPr>
            <p:ph type="ctrTitle"/>
          </p:nvPr>
        </p:nvSpPr>
        <p:spPr>
          <a:xfrm>
            <a:off x="817300" y="487650"/>
            <a:ext cx="7541100" cy="4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Summary </a:t>
            </a:r>
            <a:endParaRPr/>
          </a:p>
        </p:txBody>
      </p:sp>
      <p:sp>
        <p:nvSpPr>
          <p:cNvPr id="1096" name="Google Shape;1096;p105"/>
          <p:cNvSpPr txBox="1"/>
          <p:nvPr>
            <p:ph idx="1" type="subTitle"/>
          </p:nvPr>
        </p:nvSpPr>
        <p:spPr>
          <a:xfrm>
            <a:off x="720000" y="1043500"/>
            <a:ext cx="1540800" cy="1746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Tuesday 20/12/2022</a:t>
            </a:r>
            <a:endParaRPr/>
          </a:p>
        </p:txBody>
      </p:sp>
      <p:graphicFrame>
        <p:nvGraphicFramePr>
          <p:cNvPr id="1097" name="Google Shape;1097;p105"/>
          <p:cNvGraphicFramePr/>
          <p:nvPr/>
        </p:nvGraphicFramePr>
        <p:xfrm>
          <a:off x="360400" y="1644220"/>
          <a:ext cx="3000000" cy="3000000"/>
        </p:xfrm>
        <a:graphic>
          <a:graphicData uri="http://schemas.openxmlformats.org/drawingml/2006/table">
            <a:tbl>
              <a:tblPr>
                <a:noFill/>
                <a:tableStyleId>{CB2321EB-22B5-45E6-8DA8-624A58DE62B1}</a:tableStyleId>
              </a:tblPr>
              <a:tblGrid>
                <a:gridCol w="1837050"/>
                <a:gridCol w="1001950"/>
                <a:gridCol w="987925"/>
              </a:tblGrid>
              <a:tr h="609575">
                <a:tc>
                  <a:txBody>
                    <a:bodyPr/>
                    <a:lstStyle/>
                    <a:p>
                      <a:pPr indent="0" lvl="0" marL="0" rtl="0" algn="ctr">
                        <a:spcBef>
                          <a:spcPts val="0"/>
                        </a:spcBef>
                        <a:spcAft>
                          <a:spcPts val="0"/>
                        </a:spcAft>
                        <a:buNone/>
                      </a:pPr>
                      <a:r>
                        <a:rPr b="1" lang="en" sz="1200">
                          <a:latin typeface="Merriweather"/>
                          <a:ea typeface="Merriweather"/>
                          <a:cs typeface="Merriweather"/>
                          <a:sym typeface="Merriweather"/>
                        </a:rPr>
                        <a:t>Method</a:t>
                      </a:r>
                      <a:endParaRPr b="1" sz="1200">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sz="1200">
                          <a:latin typeface="Merriweather"/>
                          <a:ea typeface="Merriweather"/>
                          <a:cs typeface="Merriweather"/>
                          <a:sym typeface="Merriweather"/>
                        </a:rPr>
                        <a:t>Micro F1 score</a:t>
                      </a:r>
                      <a:endParaRPr b="1" sz="1200">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sz="1200">
                          <a:latin typeface="Merriweather"/>
                          <a:ea typeface="Merriweather"/>
                          <a:cs typeface="Merriweather"/>
                          <a:sym typeface="Merriweather"/>
                        </a:rPr>
                        <a:t>Macro F1 score</a:t>
                      </a:r>
                      <a:endParaRPr b="1" sz="1200">
                        <a:latin typeface="Merriweather"/>
                        <a:ea typeface="Merriweather"/>
                        <a:cs typeface="Merriweather"/>
                        <a:sym typeface="Merriweather"/>
                      </a:endParaRPr>
                    </a:p>
                  </a:txBody>
                  <a:tcPr marT="91425" marB="91425" marR="91425" marL="91425"/>
                </a:tc>
              </a:tr>
              <a:tr h="396200">
                <a:tc>
                  <a:txBody>
                    <a:bodyPr/>
                    <a:lstStyle/>
                    <a:p>
                      <a:pPr indent="0" lvl="0" marL="0" rtl="0" algn="l">
                        <a:spcBef>
                          <a:spcPts val="0"/>
                        </a:spcBef>
                        <a:spcAft>
                          <a:spcPts val="0"/>
                        </a:spcAft>
                        <a:buNone/>
                      </a:pPr>
                      <a:r>
                        <a:rPr b="1" lang="en" sz="1200">
                          <a:latin typeface="Merriweather"/>
                          <a:ea typeface="Merriweather"/>
                          <a:cs typeface="Merriweather"/>
                          <a:sym typeface="Merriweather"/>
                        </a:rPr>
                        <a:t>TF-IDF+DNN</a:t>
                      </a:r>
                      <a:endParaRPr b="1" sz="1200">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0.9078</a:t>
                      </a:r>
                      <a:endParaRPr sz="1200">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0.7934</a:t>
                      </a:r>
                      <a:endParaRPr sz="1200">
                        <a:latin typeface="Merriweather"/>
                        <a:ea typeface="Merriweather"/>
                        <a:cs typeface="Merriweather"/>
                        <a:sym typeface="Merriweather"/>
                      </a:endParaRPr>
                    </a:p>
                  </a:txBody>
                  <a:tcPr marT="91425" marB="91425" marR="91425" marL="91425"/>
                </a:tc>
              </a:tr>
              <a:tr h="396200">
                <a:tc>
                  <a:txBody>
                    <a:bodyPr/>
                    <a:lstStyle/>
                    <a:p>
                      <a:pPr indent="0" lvl="0" marL="0" rtl="0" algn="l">
                        <a:spcBef>
                          <a:spcPts val="0"/>
                        </a:spcBef>
                        <a:spcAft>
                          <a:spcPts val="0"/>
                        </a:spcAft>
                        <a:buNone/>
                      </a:pPr>
                      <a:r>
                        <a:rPr b="1" lang="en" sz="1200">
                          <a:latin typeface="Merriweather"/>
                          <a:ea typeface="Merriweather"/>
                          <a:cs typeface="Merriweather"/>
                          <a:sym typeface="Merriweather"/>
                        </a:rPr>
                        <a:t>TF-IDF+BiLSTM</a:t>
                      </a:r>
                      <a:endParaRPr b="1" sz="1200">
                        <a:latin typeface="Merriweather"/>
                        <a:ea typeface="Merriweather"/>
                        <a:cs typeface="Merriweather"/>
                        <a:sym typeface="Merriweathe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0.8696</a:t>
                      </a:r>
                      <a:endParaRPr sz="1200">
                        <a:latin typeface="Merriweather"/>
                        <a:ea typeface="Merriweather"/>
                        <a:cs typeface="Merriweather"/>
                        <a:sym typeface="Merriweathe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0.8408</a:t>
                      </a:r>
                      <a:endParaRPr sz="1200">
                        <a:latin typeface="Merriweather"/>
                        <a:ea typeface="Merriweather"/>
                        <a:cs typeface="Merriweather"/>
                        <a:sym typeface="Merriweather"/>
                      </a:endParaRPr>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sz="1200">
                          <a:latin typeface="Merriweather"/>
                          <a:ea typeface="Merriweather"/>
                          <a:cs typeface="Merriweather"/>
                          <a:sym typeface="Merriweather"/>
                        </a:rPr>
                        <a:t>Doc2Vec+LSTM</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0.8471</a:t>
                      </a:r>
                      <a:endParaRPr sz="12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0.8169</a:t>
                      </a:r>
                      <a:endParaRPr sz="1200">
                        <a:latin typeface="Merriweather"/>
                        <a:ea typeface="Merriweather"/>
                        <a:cs typeface="Merriweather"/>
                        <a:sym typeface="Merriweath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4150">
                <a:tc>
                  <a:txBody>
                    <a:bodyPr/>
                    <a:lstStyle/>
                    <a:p>
                      <a:pPr indent="0" lvl="0" marL="0" rtl="0" algn="l">
                        <a:spcBef>
                          <a:spcPts val="0"/>
                        </a:spcBef>
                        <a:spcAft>
                          <a:spcPts val="0"/>
                        </a:spcAft>
                        <a:buNone/>
                      </a:pPr>
                      <a:r>
                        <a:rPr b="1" lang="en" sz="1200">
                          <a:latin typeface="Merriweather"/>
                          <a:ea typeface="Merriweather"/>
                          <a:cs typeface="Merriweather"/>
                          <a:sym typeface="Merriweather"/>
                        </a:rPr>
                        <a:t>GPT</a:t>
                      </a:r>
                      <a:endParaRPr b="1" sz="12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0.9671</a:t>
                      </a:r>
                      <a:endParaRPr sz="12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0.9664</a:t>
                      </a:r>
                      <a:endParaRPr sz="12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sz="1200">
                          <a:latin typeface="Merriweather"/>
                          <a:ea typeface="Merriweather"/>
                          <a:cs typeface="Merriweather"/>
                          <a:sym typeface="Merriweather"/>
                        </a:rPr>
                        <a:t>GPT2</a:t>
                      </a:r>
                      <a:endParaRPr b="1" sz="12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0.3612</a:t>
                      </a:r>
                      <a:endParaRPr sz="12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0.7631</a:t>
                      </a:r>
                      <a:endParaRPr sz="12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sz="1200">
                          <a:latin typeface="Merriweather"/>
                          <a:ea typeface="Merriweather"/>
                          <a:cs typeface="Merriweather"/>
                          <a:sym typeface="Merriweather"/>
                        </a:rPr>
                        <a:t>BART</a:t>
                      </a:r>
                      <a:endParaRPr b="1" sz="1200">
                        <a:latin typeface="Merriweather"/>
                        <a:ea typeface="Merriweather"/>
                        <a:cs typeface="Merriweather"/>
                        <a:sym typeface="Merriweathe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0.8920</a:t>
                      </a:r>
                      <a:endParaRPr sz="1200">
                        <a:latin typeface="Merriweather"/>
                        <a:ea typeface="Merriweather"/>
                        <a:cs typeface="Merriweather"/>
                        <a:sym typeface="Merriweathe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0.8517</a:t>
                      </a:r>
                      <a:endParaRPr sz="1200">
                        <a:latin typeface="Merriweather"/>
                        <a:ea typeface="Merriweather"/>
                        <a:cs typeface="Merriweather"/>
                        <a:sym typeface="Merriweathe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sz="1200">
                          <a:latin typeface="Merriweather"/>
                          <a:ea typeface="Merriweather"/>
                          <a:cs typeface="Merriweather"/>
                          <a:sym typeface="Merriweather"/>
                        </a:rPr>
                        <a:t>TextGCN</a:t>
                      </a:r>
                      <a:endParaRPr b="1" sz="1200">
                        <a:latin typeface="Merriweather"/>
                        <a:ea typeface="Merriweather"/>
                        <a:cs typeface="Merriweather"/>
                        <a:sym typeface="Merriweathe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a:t>
                      </a:r>
                      <a:r>
                        <a:rPr b="1" lang="en" sz="1200">
                          <a:latin typeface="Merriweather"/>
                          <a:ea typeface="Merriweather"/>
                          <a:cs typeface="Merriweather"/>
                          <a:sym typeface="Merriweather"/>
                        </a:rPr>
                        <a:t>. </a:t>
                      </a:r>
                      <a:r>
                        <a:rPr lang="en" sz="1200">
                          <a:latin typeface="Merriweather"/>
                          <a:ea typeface="Merriweather"/>
                          <a:cs typeface="Merriweather"/>
                          <a:sym typeface="Merriweather"/>
                        </a:rPr>
                        <a:t>9176</a:t>
                      </a:r>
                      <a:endParaRPr sz="12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a:t>
                      </a:r>
                      <a:r>
                        <a:rPr b="1" lang="en" sz="1200">
                          <a:latin typeface="Merriweather"/>
                          <a:ea typeface="Merriweather"/>
                          <a:cs typeface="Merriweather"/>
                          <a:sym typeface="Merriweather"/>
                        </a:rPr>
                        <a:t>.</a:t>
                      </a:r>
                      <a:r>
                        <a:rPr lang="en" sz="1200">
                          <a:latin typeface="Merriweather"/>
                          <a:ea typeface="Merriweather"/>
                          <a:cs typeface="Merriweather"/>
                          <a:sym typeface="Merriweather"/>
                        </a:rPr>
                        <a:t>8995</a:t>
                      </a:r>
                      <a:endParaRPr sz="12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098" name="Google Shape;1098;p105"/>
          <p:cNvSpPr txBox="1"/>
          <p:nvPr>
            <p:ph idx="2" type="subTitle"/>
          </p:nvPr>
        </p:nvSpPr>
        <p:spPr>
          <a:xfrm>
            <a:off x="6999750" y="1044100"/>
            <a:ext cx="1545300" cy="17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MSSV: 20520193</a:t>
            </a:r>
            <a:endParaRPr/>
          </a:p>
        </p:txBody>
      </p:sp>
      <p:sp>
        <p:nvSpPr>
          <p:cNvPr id="1099" name="Google Shape;1099;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200"/>
              <a:t>‹#›</a:t>
            </a:fld>
            <a:endParaRPr sz="1200"/>
          </a:p>
        </p:txBody>
      </p:sp>
      <p:graphicFrame>
        <p:nvGraphicFramePr>
          <p:cNvPr id="1100" name="Google Shape;1100;p105"/>
          <p:cNvGraphicFramePr/>
          <p:nvPr/>
        </p:nvGraphicFramePr>
        <p:xfrm>
          <a:off x="4929350" y="1644247"/>
          <a:ext cx="3000000" cy="3000000"/>
        </p:xfrm>
        <a:graphic>
          <a:graphicData uri="http://schemas.openxmlformats.org/drawingml/2006/table">
            <a:tbl>
              <a:tblPr>
                <a:noFill/>
                <a:tableStyleId>{CB2321EB-22B5-45E6-8DA8-624A58DE62B1}</a:tableStyleId>
              </a:tblPr>
              <a:tblGrid>
                <a:gridCol w="1749125"/>
                <a:gridCol w="1017075"/>
                <a:gridCol w="1060750"/>
              </a:tblGrid>
              <a:tr h="587100">
                <a:tc>
                  <a:txBody>
                    <a:bodyPr/>
                    <a:lstStyle/>
                    <a:p>
                      <a:pPr indent="0" lvl="0" marL="0" rtl="0" algn="ctr">
                        <a:spcBef>
                          <a:spcPts val="0"/>
                        </a:spcBef>
                        <a:spcAft>
                          <a:spcPts val="0"/>
                        </a:spcAft>
                        <a:buNone/>
                      </a:pPr>
                      <a:r>
                        <a:rPr b="1" lang="en" sz="1200">
                          <a:latin typeface="Merriweather"/>
                          <a:ea typeface="Merriweather"/>
                          <a:cs typeface="Merriweather"/>
                          <a:sym typeface="Merriweather"/>
                        </a:rPr>
                        <a:t>Method</a:t>
                      </a:r>
                      <a:endParaRPr b="1" sz="1200">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sz="1200">
                          <a:latin typeface="Merriweather"/>
                          <a:ea typeface="Merriweather"/>
                          <a:cs typeface="Merriweather"/>
                          <a:sym typeface="Merriweather"/>
                        </a:rPr>
                        <a:t>Micro F1 score</a:t>
                      </a:r>
                      <a:endParaRPr b="1" sz="1200">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b="1" lang="en" sz="1200">
                          <a:latin typeface="Merriweather"/>
                          <a:ea typeface="Merriweather"/>
                          <a:cs typeface="Merriweather"/>
                          <a:sym typeface="Merriweather"/>
                        </a:rPr>
                        <a:t>Macro F1 score</a:t>
                      </a:r>
                      <a:endParaRPr b="1" sz="1200">
                        <a:latin typeface="Merriweather"/>
                        <a:ea typeface="Merriweather"/>
                        <a:cs typeface="Merriweather"/>
                        <a:sym typeface="Merriweather"/>
                      </a:endParaRPr>
                    </a:p>
                  </a:txBody>
                  <a:tcPr marT="91425" marB="91425" marR="91425" marL="91425"/>
                </a:tc>
              </a:tr>
              <a:tr h="419900">
                <a:tc>
                  <a:txBody>
                    <a:bodyPr/>
                    <a:lstStyle/>
                    <a:p>
                      <a:pPr indent="0" lvl="0" marL="0" rtl="0" algn="l">
                        <a:spcBef>
                          <a:spcPts val="0"/>
                        </a:spcBef>
                        <a:spcAft>
                          <a:spcPts val="0"/>
                        </a:spcAft>
                        <a:buNone/>
                      </a:pPr>
                      <a:r>
                        <a:rPr b="1" lang="en" sz="1200">
                          <a:latin typeface="Merriweather"/>
                          <a:ea typeface="Merriweather"/>
                          <a:cs typeface="Merriweather"/>
                          <a:sym typeface="Merriweather"/>
                        </a:rPr>
                        <a:t>TF-IDF+DNN</a:t>
                      </a:r>
                      <a:endParaRPr b="1" sz="1200">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0.8672</a:t>
                      </a:r>
                      <a:endParaRPr sz="1200">
                        <a:latin typeface="Merriweather"/>
                        <a:ea typeface="Merriweather"/>
                        <a:cs typeface="Merriweather"/>
                        <a:sym typeface="Merriweather"/>
                      </a:endParaRPr>
                    </a:p>
                  </a:txBody>
                  <a:tcPr marT="91425" marB="91425" marR="91425" marL="91425"/>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0.8011</a:t>
                      </a:r>
                      <a:endParaRPr sz="1200">
                        <a:latin typeface="Merriweather"/>
                        <a:ea typeface="Merriweather"/>
                        <a:cs typeface="Merriweather"/>
                        <a:sym typeface="Merriweather"/>
                      </a:endParaRPr>
                    </a:p>
                  </a:txBody>
                  <a:tcPr marT="91425" marB="91425" marR="91425" marL="91425"/>
                </a:tc>
              </a:tr>
              <a:tr h="391400">
                <a:tc>
                  <a:txBody>
                    <a:bodyPr/>
                    <a:lstStyle/>
                    <a:p>
                      <a:pPr indent="0" lvl="0" marL="0" rtl="0" algn="l">
                        <a:spcBef>
                          <a:spcPts val="0"/>
                        </a:spcBef>
                        <a:spcAft>
                          <a:spcPts val="0"/>
                        </a:spcAft>
                        <a:buNone/>
                      </a:pPr>
                      <a:r>
                        <a:rPr b="1" lang="en" sz="1200">
                          <a:latin typeface="Merriweather"/>
                          <a:ea typeface="Merriweather"/>
                          <a:cs typeface="Merriweather"/>
                          <a:sym typeface="Merriweather"/>
                        </a:rPr>
                        <a:t>TF-IDF+BiLSTM</a:t>
                      </a:r>
                      <a:endParaRPr b="1" sz="1200">
                        <a:latin typeface="Merriweather"/>
                        <a:ea typeface="Merriweather"/>
                        <a:cs typeface="Merriweather"/>
                        <a:sym typeface="Merriweathe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0.8217</a:t>
                      </a:r>
                      <a:endParaRPr sz="1200">
                        <a:latin typeface="Merriweather"/>
                        <a:ea typeface="Merriweather"/>
                        <a:cs typeface="Merriweather"/>
                        <a:sym typeface="Merriweathe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0.7897</a:t>
                      </a:r>
                      <a:endParaRPr sz="1200">
                        <a:latin typeface="Merriweather"/>
                        <a:ea typeface="Merriweather"/>
                        <a:cs typeface="Merriweather"/>
                        <a:sym typeface="Merriweather"/>
                      </a:endParaRPr>
                    </a:p>
                  </a:txBody>
                  <a:tcPr marT="91425" marB="91425" marR="91425" marL="91425">
                    <a:lnB cap="flat" cmpd="sng" w="9525">
                      <a:solidFill>
                        <a:srgbClr val="9E9E9E"/>
                      </a:solidFill>
                      <a:prstDash val="solid"/>
                      <a:round/>
                      <a:headEnd len="sm" w="sm" type="none"/>
                      <a:tailEnd len="sm" w="sm" type="none"/>
                    </a:lnB>
                  </a:tcPr>
                </a:tc>
              </a:tr>
              <a:tr h="391400">
                <a:tc>
                  <a:txBody>
                    <a:bodyPr/>
                    <a:lstStyle/>
                    <a:p>
                      <a:pPr indent="0" lvl="0" marL="0" rtl="0" algn="l">
                        <a:spcBef>
                          <a:spcPts val="0"/>
                        </a:spcBef>
                        <a:spcAft>
                          <a:spcPts val="0"/>
                        </a:spcAft>
                        <a:buNone/>
                      </a:pPr>
                      <a:r>
                        <a:rPr b="1" lang="en" sz="1200">
                          <a:latin typeface="Merriweather"/>
                          <a:ea typeface="Merriweather"/>
                          <a:cs typeface="Merriweather"/>
                          <a:sym typeface="Merriweather"/>
                        </a:rPr>
                        <a:t>Doc2Vec+LSTM</a:t>
                      </a:r>
                      <a:endParaRPr b="1" sz="12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0.7667</a:t>
                      </a:r>
                      <a:endParaRPr sz="12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0.7165</a:t>
                      </a:r>
                      <a:endParaRPr sz="12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1400">
                <a:tc>
                  <a:txBody>
                    <a:bodyPr/>
                    <a:lstStyle/>
                    <a:p>
                      <a:pPr indent="0" lvl="0" marL="0" rtl="0" algn="l">
                        <a:spcBef>
                          <a:spcPts val="0"/>
                        </a:spcBef>
                        <a:spcAft>
                          <a:spcPts val="0"/>
                        </a:spcAft>
                        <a:buNone/>
                      </a:pPr>
                      <a:r>
                        <a:rPr b="1" lang="en" sz="1200">
                          <a:latin typeface="Merriweather"/>
                          <a:ea typeface="Merriweather"/>
                          <a:cs typeface="Merriweather"/>
                          <a:sym typeface="Merriweather"/>
                        </a:rPr>
                        <a:t>GPT</a:t>
                      </a:r>
                      <a:endParaRPr b="1" sz="12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0.9431</a:t>
                      </a:r>
                      <a:endParaRPr sz="12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0.8395</a:t>
                      </a:r>
                      <a:endParaRPr sz="12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19900">
                <a:tc>
                  <a:txBody>
                    <a:bodyPr/>
                    <a:lstStyle/>
                    <a:p>
                      <a:pPr indent="0" lvl="0" marL="0" rtl="0" algn="l">
                        <a:spcBef>
                          <a:spcPts val="0"/>
                        </a:spcBef>
                        <a:spcAft>
                          <a:spcPts val="0"/>
                        </a:spcAft>
                        <a:buNone/>
                      </a:pPr>
                      <a:r>
                        <a:rPr b="1" lang="en" sz="1200">
                          <a:latin typeface="Merriweather"/>
                          <a:ea typeface="Merriweather"/>
                          <a:cs typeface="Merriweather"/>
                          <a:sym typeface="Merriweather"/>
                        </a:rPr>
                        <a:t>GPT2</a:t>
                      </a:r>
                      <a:endParaRPr b="1" sz="12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0.6951</a:t>
                      </a:r>
                      <a:endParaRPr sz="12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0.6343 </a:t>
                      </a:r>
                      <a:endParaRPr sz="12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19900">
                <a:tc>
                  <a:txBody>
                    <a:bodyPr/>
                    <a:lstStyle/>
                    <a:p>
                      <a:pPr indent="0" lvl="0" marL="0" rtl="0" algn="l">
                        <a:spcBef>
                          <a:spcPts val="0"/>
                        </a:spcBef>
                        <a:spcAft>
                          <a:spcPts val="0"/>
                        </a:spcAft>
                        <a:buNone/>
                      </a:pPr>
                      <a:r>
                        <a:rPr b="1" lang="en" sz="1200">
                          <a:latin typeface="Merriweather"/>
                          <a:ea typeface="Merriweather"/>
                          <a:cs typeface="Merriweather"/>
                          <a:sym typeface="Merriweather"/>
                        </a:rPr>
                        <a:t>BART</a:t>
                      </a:r>
                      <a:endParaRPr b="1" sz="1200">
                        <a:latin typeface="Merriweather"/>
                        <a:ea typeface="Merriweather"/>
                        <a:cs typeface="Merriweather"/>
                        <a:sym typeface="Merriweathe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0.8724</a:t>
                      </a:r>
                      <a:endParaRPr sz="1200">
                        <a:latin typeface="Merriweather"/>
                        <a:ea typeface="Merriweather"/>
                        <a:cs typeface="Merriweather"/>
                        <a:sym typeface="Merriweathe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0.8449</a:t>
                      </a:r>
                      <a:endParaRPr sz="1200">
                        <a:latin typeface="Merriweather"/>
                        <a:ea typeface="Merriweather"/>
                        <a:cs typeface="Merriweather"/>
                        <a:sym typeface="Merriweathe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19900">
                <a:tc>
                  <a:txBody>
                    <a:bodyPr/>
                    <a:lstStyle/>
                    <a:p>
                      <a:pPr indent="0" lvl="0" marL="0" rtl="0" algn="l">
                        <a:spcBef>
                          <a:spcPts val="0"/>
                        </a:spcBef>
                        <a:spcAft>
                          <a:spcPts val="0"/>
                        </a:spcAft>
                        <a:buNone/>
                      </a:pPr>
                      <a:r>
                        <a:rPr b="1" lang="en" sz="1200">
                          <a:latin typeface="Merriweather"/>
                          <a:ea typeface="Merriweather"/>
                          <a:cs typeface="Merriweather"/>
                          <a:sym typeface="Merriweather"/>
                        </a:rPr>
                        <a:t>TextGCN</a:t>
                      </a:r>
                      <a:endParaRPr b="1" sz="1200">
                        <a:latin typeface="Merriweather"/>
                        <a:ea typeface="Merriweather"/>
                        <a:cs typeface="Merriweather"/>
                        <a:sym typeface="Merriweathe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0.8974</a:t>
                      </a:r>
                      <a:endParaRPr sz="12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Merriweather"/>
                          <a:ea typeface="Merriweather"/>
                          <a:cs typeface="Merriweather"/>
                          <a:sym typeface="Merriweather"/>
                        </a:rPr>
                        <a:t>0</a:t>
                      </a:r>
                      <a:r>
                        <a:rPr b="1" lang="en" sz="1200">
                          <a:latin typeface="Merriweather"/>
                          <a:ea typeface="Merriweather"/>
                          <a:cs typeface="Merriweather"/>
                          <a:sym typeface="Merriweather"/>
                        </a:rPr>
                        <a:t>.</a:t>
                      </a:r>
                      <a:r>
                        <a:rPr lang="en" sz="1200">
                          <a:latin typeface="Merriweather"/>
                          <a:ea typeface="Merriweather"/>
                          <a:cs typeface="Merriweather"/>
                          <a:sym typeface="Merriweather"/>
                        </a:rPr>
                        <a:t>8774</a:t>
                      </a:r>
                      <a:endParaRPr sz="1200">
                        <a:latin typeface="Merriweather"/>
                        <a:ea typeface="Merriweather"/>
                        <a:cs typeface="Merriweather"/>
                        <a:sym typeface="Merriweath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101" name="Google Shape;1101;p105"/>
          <p:cNvSpPr txBox="1"/>
          <p:nvPr/>
        </p:nvSpPr>
        <p:spPr>
          <a:xfrm>
            <a:off x="602875" y="1231063"/>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Merriweather"/>
                <a:ea typeface="Merriweather"/>
                <a:cs typeface="Merriweather"/>
                <a:sym typeface="Merriweather"/>
              </a:rPr>
              <a:t>Result on VNTC10</a:t>
            </a:r>
            <a:endParaRPr sz="1200"/>
          </a:p>
        </p:txBody>
      </p:sp>
      <p:sp>
        <p:nvSpPr>
          <p:cNvPr id="1102" name="Google Shape;1102;p105"/>
          <p:cNvSpPr txBox="1"/>
          <p:nvPr/>
        </p:nvSpPr>
        <p:spPr>
          <a:xfrm>
            <a:off x="5342825" y="123090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Merriweather"/>
                <a:ea typeface="Merriweather"/>
                <a:cs typeface="Merriweather"/>
                <a:sym typeface="Merriweather"/>
              </a:rPr>
              <a:t>Result on VNTC27</a:t>
            </a:r>
            <a:endParaRPr sz="1200"/>
          </a:p>
        </p:txBody>
      </p:sp>
      <p:cxnSp>
        <p:nvCxnSpPr>
          <p:cNvPr id="1103" name="Google Shape;1103;p105"/>
          <p:cNvCxnSpPr/>
          <p:nvPr/>
        </p:nvCxnSpPr>
        <p:spPr>
          <a:xfrm>
            <a:off x="4587850" y="1549388"/>
            <a:ext cx="0" cy="36306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pic>
        <p:nvPicPr>
          <p:cNvPr id="1108" name="Google Shape;1108;p106"/>
          <p:cNvPicPr preferRelativeResize="0"/>
          <p:nvPr/>
        </p:nvPicPr>
        <p:blipFill rotWithShape="1">
          <a:blip r:embed="rId3">
            <a:alphaModFix/>
          </a:blip>
          <a:srcRect b="2924" l="537" r="0" t="3643"/>
          <a:stretch/>
        </p:blipFill>
        <p:spPr>
          <a:xfrm>
            <a:off x="720000" y="540000"/>
            <a:ext cx="7689600" cy="4063500"/>
          </a:xfrm>
          <a:prstGeom prst="rect">
            <a:avLst/>
          </a:prstGeom>
          <a:noFill/>
          <a:ln>
            <a:noFill/>
          </a:ln>
        </p:spPr>
      </p:pic>
      <p:sp>
        <p:nvSpPr>
          <p:cNvPr id="1109" name="Google Shape;1109;p106"/>
          <p:cNvSpPr txBox="1"/>
          <p:nvPr>
            <p:ph type="title"/>
          </p:nvPr>
        </p:nvSpPr>
        <p:spPr>
          <a:xfrm>
            <a:off x="1382400" y="2894400"/>
            <a:ext cx="6364800" cy="107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110" name="Google Shape;1110;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3"/>
          <p:cNvSpPr txBox="1"/>
          <p:nvPr>
            <p:ph type="ctrTitle"/>
          </p:nvPr>
        </p:nvSpPr>
        <p:spPr>
          <a:xfrm>
            <a:off x="4092888" y="487650"/>
            <a:ext cx="2790300" cy="4227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VNTC</a:t>
            </a:r>
            <a:endParaRPr/>
          </a:p>
        </p:txBody>
      </p:sp>
      <p:sp>
        <p:nvSpPr>
          <p:cNvPr id="333" name="Google Shape;333;p33"/>
          <p:cNvSpPr txBox="1"/>
          <p:nvPr>
            <p:ph idx="4" type="body"/>
          </p:nvPr>
        </p:nvSpPr>
        <p:spPr>
          <a:xfrm>
            <a:off x="4467275" y="1351550"/>
            <a:ext cx="3961200" cy="1551000"/>
          </a:xfrm>
          <a:prstGeom prst="rect">
            <a:avLst/>
          </a:prstGeom>
        </p:spPr>
        <p:txBody>
          <a:bodyPr anchorCtr="0" anchor="t" bIns="91425" lIns="0" spcFirstLastPara="1" rIns="0" wrap="square" tIns="91425">
            <a:noAutofit/>
          </a:bodyPr>
          <a:lstStyle/>
          <a:p>
            <a:pPr indent="-330200" lvl="0" marL="457200" rtl="0" algn="l">
              <a:spcBef>
                <a:spcPts val="0"/>
              </a:spcBef>
              <a:spcAft>
                <a:spcPts val="0"/>
              </a:spcAft>
              <a:buSzPts val="1600"/>
              <a:buChar char="-"/>
            </a:pPr>
            <a:r>
              <a:rPr lang="en"/>
              <a:t>Bộ dữ liệu VNTC của các tác giả Cong Duy Vu Hoang, Dien Dinh, Le Nguyen Nguyen, Quoc Hung Ngo</a:t>
            </a:r>
            <a:endParaRPr/>
          </a:p>
          <a:p>
            <a:pPr indent="-330200" lvl="0" marL="457200" rtl="0" algn="l">
              <a:spcBef>
                <a:spcPts val="0"/>
              </a:spcBef>
              <a:spcAft>
                <a:spcPts val="0"/>
              </a:spcAft>
              <a:buSzPts val="1600"/>
              <a:buChar char="-"/>
            </a:pPr>
            <a:r>
              <a:rPr lang="en"/>
              <a:t>Được công bố trong bài báo “A Comparative Study on Vietnamese Text Classification Methods” trong hội nghị IEEE International Conference on Research, Innovation and Vision for the Future (RIVF 2007).</a:t>
            </a:r>
            <a:endParaRPr/>
          </a:p>
          <a:p>
            <a:pPr indent="-330200" lvl="0" marL="457200" rtl="0" algn="l">
              <a:spcBef>
                <a:spcPts val="0"/>
              </a:spcBef>
              <a:spcAft>
                <a:spcPts val="0"/>
              </a:spcAft>
              <a:buSzPts val="1600"/>
              <a:buChar char="-"/>
            </a:pPr>
            <a:r>
              <a:rPr lang="en"/>
              <a:t>Bộ dữ liệu được thu thập từ các trang báo Việt Nam như VnExpress, Tuổi trẻ, Thanh niên, …</a:t>
            </a:r>
            <a:endParaRPr/>
          </a:p>
        </p:txBody>
      </p:sp>
      <p:pic>
        <p:nvPicPr>
          <p:cNvPr id="334" name="Google Shape;334;p33"/>
          <p:cNvPicPr preferRelativeResize="0"/>
          <p:nvPr/>
        </p:nvPicPr>
        <p:blipFill>
          <a:blip r:embed="rId3">
            <a:alphaModFix/>
          </a:blip>
          <a:stretch>
            <a:fillRect/>
          </a:stretch>
        </p:blipFill>
        <p:spPr>
          <a:xfrm>
            <a:off x="1026350" y="1351550"/>
            <a:ext cx="2914779" cy="3620601"/>
          </a:xfrm>
          <a:prstGeom prst="rect">
            <a:avLst/>
          </a:prstGeom>
          <a:noFill/>
          <a:ln>
            <a:noFill/>
          </a:ln>
        </p:spPr>
      </p:pic>
      <p:sp>
        <p:nvSpPr>
          <p:cNvPr id="335" name="Google Shape;335;p33"/>
          <p:cNvSpPr txBox="1"/>
          <p:nvPr>
            <p:ph idx="4294967295" type="subTitle"/>
          </p:nvPr>
        </p:nvSpPr>
        <p:spPr>
          <a:xfrm>
            <a:off x="710250" y="908250"/>
            <a:ext cx="1540800" cy="174600"/>
          </a:xfrm>
          <a:prstGeom prst="rect">
            <a:avLst/>
          </a:prstGeom>
        </p:spPr>
        <p:txBody>
          <a:bodyPr anchorCtr="0" anchor="t" bIns="91425" lIns="0" spcFirstLastPara="1" rIns="0" wrap="square" tIns="91425">
            <a:noAutofit/>
          </a:bodyPr>
          <a:lstStyle/>
          <a:p>
            <a:pPr indent="0" lvl="0" marL="0" rtl="0" algn="l">
              <a:spcBef>
                <a:spcPts val="0"/>
              </a:spcBef>
              <a:spcAft>
                <a:spcPts val="1600"/>
              </a:spcAft>
              <a:buNone/>
            </a:pPr>
            <a:r>
              <a:rPr lang="en" sz="1200"/>
              <a:t>Tuesday 20/12/2022</a:t>
            </a:r>
            <a:endParaRPr sz="1200"/>
          </a:p>
        </p:txBody>
      </p:sp>
      <p:sp>
        <p:nvSpPr>
          <p:cNvPr id="336" name="Google Shape;336;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7" name="Google Shape;337;p33"/>
          <p:cNvSpPr txBox="1"/>
          <p:nvPr>
            <p:ph idx="2" type="subTitle"/>
          </p:nvPr>
        </p:nvSpPr>
        <p:spPr>
          <a:xfrm>
            <a:off x="6862800" y="1043950"/>
            <a:ext cx="1545300" cy="173700"/>
          </a:xfrm>
          <a:prstGeom prst="rect">
            <a:avLst/>
          </a:prstGeom>
        </p:spPr>
        <p:txBody>
          <a:bodyPr anchorCtr="0" anchor="ctr" bIns="91425" lIns="0" spcFirstLastPara="1" rIns="0" wrap="square" tIns="91425">
            <a:noAutofit/>
          </a:bodyPr>
          <a:lstStyle/>
          <a:p>
            <a:pPr indent="0" lvl="0" marL="0" rtl="0" algn="r">
              <a:spcBef>
                <a:spcPts val="0"/>
              </a:spcBef>
              <a:spcAft>
                <a:spcPts val="0"/>
              </a:spcAft>
              <a:buNone/>
            </a:pPr>
            <a:r>
              <a:rPr b="0" lang="en" sz="1200"/>
              <a:t>MSSV: 2052</a:t>
            </a:r>
            <a:r>
              <a:rPr lang="en" sz="1200"/>
              <a:t>1394</a:t>
            </a:r>
            <a:endParaRPr b="0" sz="1200"/>
          </a:p>
        </p:txBody>
      </p:sp>
    </p:spTree>
  </p:cSld>
  <p:clrMapOvr>
    <a:masterClrMapping/>
  </p:clrMapOvr>
</p:sld>
</file>

<file path=ppt/theme/theme1.xml><?xml version="1.0" encoding="utf-8"?>
<a:theme xmlns:a="http://schemas.openxmlformats.org/drawingml/2006/main" xmlns:r="http://schemas.openxmlformats.org/officeDocument/2006/relationships" name="The Daily News by Slidesgo">
  <a:themeElements>
    <a:clrScheme name="Simple Light">
      <a:dk1>
        <a:srgbClr val="1C2226"/>
      </a:dk1>
      <a:lt1>
        <a:srgbClr val="F1EEED"/>
      </a:lt1>
      <a:dk2>
        <a:srgbClr val="1C2226"/>
      </a:dk2>
      <a:lt2>
        <a:srgbClr val="888C8C"/>
      </a:lt2>
      <a:accent1>
        <a:srgbClr val="D9D9D9"/>
      </a:accent1>
      <a:accent2>
        <a:srgbClr val="1C2226"/>
      </a:accent2>
      <a:accent3>
        <a:srgbClr val="595C5C"/>
      </a:accent3>
      <a:accent4>
        <a:srgbClr val="888C8C"/>
      </a:accent4>
      <a:accent5>
        <a:srgbClr val="C7C7C7"/>
      </a:accent5>
      <a:accent6>
        <a:srgbClr val="1C2226"/>
      </a:accent6>
      <a:hlink>
        <a:srgbClr val="1C22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